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Lst>
  <p:sldSz cx="9753600" cy="7315200"/>
  <p:notesSz cx="6858000" cy="9144000"/>
  <p:embeddedFontLst>
    <p:embeddedFont>
      <p:font typeface="Copperplate Gothic Bold" pitchFamily="34" charset="0"/>
      <p:regular r:id="rId18"/>
    </p:embeddedFont>
    <p:embeddedFont>
      <p:font typeface="Bookman Old Style" pitchFamily="18" charset="0"/>
      <p:regular r:id="rId19"/>
      <p:bold r:id="rId20"/>
      <p:italic r:id="rId21"/>
      <p:boldItalic r:id="rId22"/>
    </p:embeddedFont>
    <p:embeddedFont>
      <p:font typeface="Calibri" pitchFamily="34" charset="0"/>
      <p:regular r:id="rId23"/>
      <p:bold r:id="rId24"/>
      <p:italic r:id="rId25"/>
      <p:boldItalic r:id="rId26"/>
    </p:embeddedFont>
    <p:embeddedFont>
      <p:font typeface="Gill Sans MT" pitchFamily="34" charset="0"/>
      <p:regular r:id="rId27"/>
      <p:bold r:id="rId28"/>
      <p:italic r:id="rId29"/>
      <p:boldItalic r:id="rId30"/>
    </p:embeddedFont>
    <p:embeddedFont>
      <p:font typeface="Agency FB" pitchFamily="34" charset="0"/>
      <p:regular r:id="rId31"/>
      <p:bold r:id="rId32"/>
    </p:embeddedFont>
    <p:embeddedFont>
      <p:font typeface="Copperplate Gothic Light" pitchFamily="34" charset="0"/>
      <p:regular r:id="rId33"/>
    </p:embeddedFont>
    <p:embeddedFont>
      <p:font typeface="Montserrat Classic Bold" charset="0"/>
      <p:regular r:id="rId34"/>
    </p:embeddedFont>
    <p:embeddedFont>
      <p:font typeface="Lora" charset="0"/>
      <p:regular r:id="rId35"/>
    </p:embeddedFont>
    <p:embeddedFont>
      <p:font typeface="Script MT Bold" pitchFamily="66" charset="0"/>
      <p:bold r:id="rId36"/>
    </p:embeddedFont>
    <p:embeddedFont>
      <p:font typeface="Sitka Text" pitchFamily="2" charset="0"/>
      <p:regular r:id="rId37"/>
      <p:bold r:id="rId38"/>
      <p:italic r:id="rId39"/>
      <p:boldItalic r:id="rId40"/>
    </p:embeddedFont>
    <p:embeddedFont>
      <p:font typeface="STLiti" pitchFamily="2" charset="-122"/>
      <p:regular r:id="rId41"/>
    </p:embeddedFont>
    <p:embeddedFont>
      <p:font typeface="Lora Bold" charset="0"/>
      <p:regular r:id="rId42"/>
    </p:embeddedFont>
    <p:embeddedFont>
      <p:font typeface="High Tower Text" pitchFamily="18" charset="0"/>
      <p:regular r:id="rId43"/>
      <p:italic r:id="rId44"/>
    </p:embeddedFont>
    <p:embeddedFont>
      <p:font typeface="Microsoft Himalaya" pitchFamily="2"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84" d="100"/>
          <a:sy n="84" d="100"/>
        </p:scale>
        <p:origin x="-1243" y="3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638"/>
        </a:solidFill>
        <a:effectLst/>
      </p:bgPr>
    </p:bg>
    <p:spTree>
      <p:nvGrpSpPr>
        <p:cNvPr id="1" name=""/>
        <p:cNvGrpSpPr/>
        <p:nvPr/>
      </p:nvGrpSpPr>
      <p:grpSpPr>
        <a:xfrm>
          <a:off x="0" y="0"/>
          <a:ext cx="0" cy="0"/>
          <a:chOff x="0" y="0"/>
          <a:chExt cx="0" cy="0"/>
        </a:xfrm>
      </p:grpSpPr>
      <p:grpSp>
        <p:nvGrpSpPr>
          <p:cNvPr id="2" name="Group 2"/>
          <p:cNvGrpSpPr/>
          <p:nvPr/>
        </p:nvGrpSpPr>
        <p:grpSpPr>
          <a:xfrm>
            <a:off x="571500" y="5275295"/>
            <a:ext cx="7581900" cy="1374155"/>
            <a:chOff x="0" y="142875"/>
            <a:chExt cx="10109200" cy="1832207"/>
          </a:xfrm>
        </p:grpSpPr>
        <p:sp>
          <p:nvSpPr>
            <p:cNvPr id="3" name="TextBox 3"/>
            <p:cNvSpPr txBox="1"/>
            <p:nvPr/>
          </p:nvSpPr>
          <p:spPr>
            <a:xfrm>
              <a:off x="0" y="142875"/>
              <a:ext cx="10109200" cy="1065250"/>
            </a:xfrm>
            <a:prstGeom prst="rect">
              <a:avLst/>
            </a:prstGeom>
          </p:spPr>
          <p:txBody>
            <a:bodyPr lIns="0" tIns="0" rIns="0" bIns="0" rtlCol="0" anchor="t">
              <a:spAutoFit/>
            </a:bodyPr>
            <a:lstStyle/>
            <a:p>
              <a:pPr algn="l">
                <a:lnSpc>
                  <a:spcPts val="6182"/>
                </a:lnSpc>
              </a:pPr>
              <a:r>
                <a:rPr lang="en-US" sz="6439" b="1" dirty="0">
                  <a:solidFill>
                    <a:srgbClr val="94DDCC"/>
                  </a:solidFill>
                  <a:latin typeface="Copperplate Gothic Bold" pitchFamily="34" charset="0"/>
                  <a:ea typeface="Montserrat Classic Bold"/>
                  <a:cs typeface="Montserrat Classic Bold"/>
                  <a:sym typeface="Montserrat Classic Bold"/>
                </a:rPr>
                <a:t>LASSARNACH</a:t>
              </a:r>
            </a:p>
          </p:txBody>
        </p:sp>
        <p:sp>
          <p:nvSpPr>
            <p:cNvPr id="4" name="TextBox 4"/>
            <p:cNvSpPr txBox="1"/>
            <p:nvPr/>
          </p:nvSpPr>
          <p:spPr>
            <a:xfrm>
              <a:off x="0" y="1569843"/>
              <a:ext cx="10109200" cy="405239"/>
            </a:xfrm>
            <a:prstGeom prst="rect">
              <a:avLst/>
            </a:prstGeom>
          </p:spPr>
          <p:txBody>
            <a:bodyPr lIns="0" tIns="0" rIns="0" bIns="0" rtlCol="0" anchor="t">
              <a:spAutoFit/>
            </a:bodyPr>
            <a:lstStyle/>
            <a:p>
              <a:pPr algn="l">
                <a:lnSpc>
                  <a:spcPts val="2535"/>
                </a:lnSpc>
              </a:pPr>
              <a:r>
                <a:rPr lang="en-US" sz="1811" spc="271" dirty="0">
                  <a:solidFill>
                    <a:srgbClr val="FFFFFF"/>
                  </a:solidFill>
                  <a:latin typeface="High Tower Text" pitchFamily="18" charset="0"/>
                  <a:ea typeface="Lora"/>
                  <a:cs typeface="Lora"/>
                  <a:sym typeface="Lora"/>
                </a:rPr>
                <a:t>A CONCEPT OF A GREAT KINGDOM </a:t>
              </a:r>
            </a:p>
          </p:txBody>
        </p:sp>
      </p:grpSp>
      <p:grpSp>
        <p:nvGrpSpPr>
          <p:cNvPr id="5" name="Group 5"/>
          <p:cNvGrpSpPr/>
          <p:nvPr/>
        </p:nvGrpSpPr>
        <p:grpSpPr>
          <a:xfrm>
            <a:off x="-114300" y="-400050"/>
            <a:ext cx="9488980" cy="5362853"/>
            <a:chOff x="0" y="0"/>
            <a:chExt cx="12651974" cy="7150470"/>
          </a:xfrm>
        </p:grpSpPr>
        <p:pic>
          <p:nvPicPr>
            <p:cNvPr id="6" name="Picture 6"/>
            <p:cNvPicPr>
              <a:picLocks noChangeAspect="1"/>
            </p:cNvPicPr>
            <p:nvPr/>
          </p:nvPicPr>
          <p:blipFill>
            <a:blip r:embed="rId2"/>
            <a:srcRect t="7665" b="7665"/>
            <a:stretch>
              <a:fillRect/>
            </a:stretch>
          </p:blipFill>
          <p:spPr>
            <a:xfrm>
              <a:off x="0" y="0"/>
              <a:ext cx="12651974" cy="7150470"/>
            </a:xfrm>
            <a:prstGeom prst="rect">
              <a:avLst/>
            </a:prstGeom>
          </p:spPr>
        </p:pic>
      </p:grpSp>
      <p:sp>
        <p:nvSpPr>
          <p:cNvPr id="7" name="Freeform 7"/>
          <p:cNvSpPr/>
          <p:nvPr/>
        </p:nvSpPr>
        <p:spPr>
          <a:xfrm>
            <a:off x="9374680" y="-438226"/>
            <a:ext cx="1457566" cy="8191653"/>
          </a:xfrm>
          <a:custGeom>
            <a:avLst/>
            <a:gdLst/>
            <a:ahLst/>
            <a:cxnLst/>
            <a:rect l="l" t="t" r="r" b="b"/>
            <a:pathLst>
              <a:path w="1457566" h="8191653">
                <a:moveTo>
                  <a:pt x="0" y="0"/>
                </a:moveTo>
                <a:lnTo>
                  <a:pt x="1457566" y="0"/>
                </a:lnTo>
                <a:lnTo>
                  <a:pt x="1457566" y="8191652"/>
                </a:lnTo>
                <a:lnTo>
                  <a:pt x="0" y="8191652"/>
                </a:lnTo>
                <a:lnTo>
                  <a:pt x="0" y="0"/>
                </a:lnTo>
                <a:close/>
              </a:path>
            </a:pathLst>
          </a:custGeom>
          <a:blipFill>
            <a:blip r:embed="rId3">
              <a:extLst>
                <a:ext uri="{96DAC541-7B7A-43D3-8B79-37D633B846F1}">
                  <asvg:svgBlip xmlns:asvg="http://schemas.microsoft.com/office/drawing/2016/SVG/main" xmlns="" r:embed="rId4"/>
                </a:ext>
              </a:extLst>
            </a:blip>
            <a:stretch>
              <a:fillRect l="-231004" r="-231004"/>
            </a:stretch>
          </a:blipFill>
        </p:spPr>
      </p:sp>
    </p:spTree>
  </p:cSld>
  <p:clrMapOvr>
    <a:masterClrMapping/>
  </p:clrMapOvr>
  <mc:AlternateContent xmlns:mc="http://schemas.openxmlformats.org/markup-compatibility/2006" xmlns:p14="http://schemas.microsoft.com/office/powerpoint/2010/main">
    <mc:Choice Requires="p14">
      <p:transition spd="slow" p14:dur="2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61" y="347706"/>
            <a:ext cx="4665238" cy="6211866"/>
          </a:xfrm>
          <a:custGeom>
            <a:avLst/>
            <a:gdLst/>
            <a:ahLst/>
            <a:cxnLst/>
            <a:rect l="l" t="t" r="r" b="b"/>
            <a:pathLst>
              <a:path w="4665238" h="4834444">
                <a:moveTo>
                  <a:pt x="0" y="0"/>
                </a:moveTo>
                <a:lnTo>
                  <a:pt x="4665239" y="0"/>
                </a:lnTo>
                <a:lnTo>
                  <a:pt x="4665239" y="4834444"/>
                </a:lnTo>
                <a:lnTo>
                  <a:pt x="0" y="4834444"/>
                </a:lnTo>
                <a:lnTo>
                  <a:pt x="0" y="0"/>
                </a:lnTo>
                <a:close/>
              </a:path>
            </a:pathLst>
          </a:custGeom>
          <a:blipFill>
            <a:blip r:embed="rId2"/>
            <a:stretch>
              <a:fillRect/>
            </a:stretch>
          </a:blipFill>
          <a:effectLst>
            <a:softEdge rad="127000"/>
          </a:effectLst>
          <a:scene3d>
            <a:camera prst="obliqueTopRight"/>
            <a:lightRig rig="threePt" dir="t"/>
          </a:scene3d>
        </p:spPr>
      </p:sp>
      <p:sp>
        <p:nvSpPr>
          <p:cNvPr id="3" name="TextBox 3"/>
          <p:cNvSpPr txBox="1"/>
          <p:nvPr/>
        </p:nvSpPr>
        <p:spPr>
          <a:xfrm>
            <a:off x="4876800" y="430202"/>
            <a:ext cx="4145280" cy="6129370"/>
          </a:xfrm>
          <a:prstGeom prst="rect">
            <a:avLst/>
          </a:prstGeom>
        </p:spPr>
        <p:txBody>
          <a:bodyPr lIns="0" tIns="0" rIns="0" bIns="0" rtlCol="0" anchor="t">
            <a:spAutoFit/>
          </a:bodyPr>
          <a:lstStyle/>
          <a:p>
            <a:pPr algn="l">
              <a:lnSpc>
                <a:spcPts val="2414"/>
              </a:lnSpc>
            </a:pPr>
            <a:r>
              <a:rPr lang="en-US" sz="1724" spc="86" dirty="0">
                <a:solidFill>
                  <a:srgbClr val="262638"/>
                </a:solidFill>
                <a:latin typeface="Copperplate Gothic Light" pitchFamily="34" charset="0"/>
                <a:ea typeface="Lora"/>
                <a:cs typeface="Lora"/>
                <a:sym typeface="Lora"/>
              </a:rPr>
              <a:t>During this time ‘</a:t>
            </a:r>
            <a:r>
              <a:rPr lang="en-US" sz="1724" spc="86" dirty="0">
                <a:solidFill>
                  <a:srgbClr val="00B050"/>
                </a:solidFill>
                <a:latin typeface="Copperplate Gothic Light" pitchFamily="34" charset="0"/>
                <a:ea typeface="Lora"/>
                <a:cs typeface="Lora"/>
                <a:sym typeface="Lora"/>
              </a:rPr>
              <a:t>Leonard</a:t>
            </a:r>
            <a:r>
              <a:rPr lang="en-US" sz="1724" spc="86" dirty="0">
                <a:solidFill>
                  <a:srgbClr val="262638"/>
                </a:solidFill>
                <a:latin typeface="Copperplate Gothic Light" pitchFamily="34" charset="0"/>
                <a:ea typeface="Lora"/>
                <a:cs typeface="Lora"/>
                <a:sym typeface="Lora"/>
              </a:rPr>
              <a:t>‘ became king’s </a:t>
            </a:r>
            <a:r>
              <a:rPr lang="en-US" sz="1724" b="1" spc="86" dirty="0">
                <a:solidFill>
                  <a:srgbClr val="262638"/>
                </a:solidFill>
                <a:latin typeface="Copperplate Gothic Light" pitchFamily="34" charset="0"/>
                <a:ea typeface="Lora"/>
                <a:cs typeface="Lora"/>
                <a:sym typeface="Lora"/>
              </a:rPr>
              <a:t>army general </a:t>
            </a:r>
            <a:r>
              <a:rPr lang="en-US" sz="1724" spc="86" dirty="0">
                <a:solidFill>
                  <a:srgbClr val="262638"/>
                </a:solidFill>
                <a:latin typeface="Copperplate Gothic Light" pitchFamily="34" charset="0"/>
                <a:ea typeface="Lora"/>
                <a:cs typeface="Lora"/>
                <a:sym typeface="Lora"/>
              </a:rPr>
              <a:t>and the </a:t>
            </a:r>
            <a:r>
              <a:rPr lang="en-US" sz="1724" b="1" spc="86" dirty="0">
                <a:solidFill>
                  <a:srgbClr val="262638"/>
                </a:solidFill>
                <a:latin typeface="Copperplate Gothic Light" pitchFamily="34" charset="0"/>
                <a:ea typeface="Lora"/>
                <a:cs typeface="Lora"/>
                <a:sym typeface="Lora"/>
              </a:rPr>
              <a:t>first Minister </a:t>
            </a:r>
            <a:r>
              <a:rPr lang="en-US" sz="1724" spc="86" dirty="0">
                <a:solidFill>
                  <a:srgbClr val="262638"/>
                </a:solidFill>
                <a:latin typeface="Copperplate Gothic Light" pitchFamily="34" charset="0"/>
                <a:ea typeface="Lora"/>
                <a:cs typeface="Lora"/>
                <a:sym typeface="Lora"/>
              </a:rPr>
              <a:t>to the king, Due to his skills and strength in waging wars and winning them.</a:t>
            </a:r>
          </a:p>
          <a:p>
            <a:pPr algn="l">
              <a:lnSpc>
                <a:spcPts val="2414"/>
              </a:lnSpc>
            </a:pPr>
            <a:endParaRPr lang="en-US" sz="1724" spc="86" dirty="0">
              <a:solidFill>
                <a:srgbClr val="262638"/>
              </a:solidFill>
              <a:latin typeface="Copperplate Gothic Light" pitchFamily="34" charset="0"/>
              <a:ea typeface="Lora"/>
              <a:cs typeface="Lora"/>
              <a:sym typeface="Lora"/>
            </a:endParaRPr>
          </a:p>
          <a:p>
            <a:pPr algn="l">
              <a:lnSpc>
                <a:spcPts val="2414"/>
              </a:lnSpc>
            </a:pPr>
            <a:r>
              <a:rPr lang="en-US" sz="1724" spc="86" dirty="0">
                <a:solidFill>
                  <a:srgbClr val="00B050"/>
                </a:solidFill>
                <a:latin typeface="Copperplate Gothic Light" pitchFamily="34" charset="0"/>
                <a:ea typeface="Lora"/>
                <a:cs typeface="Lora"/>
                <a:sym typeface="Lora"/>
              </a:rPr>
              <a:t>Leonard</a:t>
            </a:r>
            <a:r>
              <a:rPr lang="en-US" sz="1724" spc="86" dirty="0">
                <a:solidFill>
                  <a:srgbClr val="262638"/>
                </a:solidFill>
                <a:latin typeface="Copperplate Gothic Light" pitchFamily="34" charset="0"/>
                <a:ea typeface="Lora"/>
                <a:cs typeface="Lora"/>
                <a:sym typeface="Lora"/>
              </a:rPr>
              <a:t> had a </a:t>
            </a:r>
            <a:r>
              <a:rPr lang="en-US" sz="1724" spc="86" dirty="0" smtClean="0">
                <a:solidFill>
                  <a:srgbClr val="262638"/>
                </a:solidFill>
                <a:latin typeface="Copperplate Gothic Light" pitchFamily="34" charset="0"/>
                <a:ea typeface="Lora"/>
                <a:cs typeface="Lora"/>
                <a:sym typeface="Lora"/>
              </a:rPr>
              <a:t>‘son’ </a:t>
            </a:r>
            <a:r>
              <a:rPr lang="en-US" sz="1724" spc="86" dirty="0">
                <a:solidFill>
                  <a:srgbClr val="262638"/>
                </a:solidFill>
                <a:latin typeface="Copperplate Gothic Light" pitchFamily="34" charset="0"/>
                <a:ea typeface="Lora"/>
                <a:cs typeface="Lora"/>
                <a:sym typeface="Lora"/>
              </a:rPr>
              <a:t>who was blessed by the </a:t>
            </a:r>
            <a:r>
              <a:rPr lang="en-US" sz="1724" spc="86" dirty="0">
                <a:solidFill>
                  <a:srgbClr val="FFC000"/>
                </a:solidFill>
                <a:latin typeface="Copperplate Gothic Light" pitchFamily="34" charset="0"/>
                <a:ea typeface="Lora"/>
                <a:cs typeface="Lora"/>
                <a:sym typeface="Lora"/>
              </a:rPr>
              <a:t>divine energy </a:t>
            </a:r>
            <a:r>
              <a:rPr lang="en-US" sz="1724" spc="86" dirty="0">
                <a:solidFill>
                  <a:srgbClr val="262638"/>
                </a:solidFill>
                <a:latin typeface="Copperplate Gothic Light" pitchFamily="34" charset="0"/>
                <a:ea typeface="Lora"/>
                <a:cs typeface="Lora"/>
                <a:sym typeface="Lora"/>
              </a:rPr>
              <a:t>presented, and Due to that the boy grow up to be the best fighter/warrior in the entire kingdom of </a:t>
            </a:r>
            <a:r>
              <a:rPr lang="en-US" sz="1724" spc="86" dirty="0" err="1">
                <a:solidFill>
                  <a:srgbClr val="C00000"/>
                </a:solidFill>
                <a:latin typeface="Copperplate Gothic Light" pitchFamily="34" charset="0"/>
                <a:ea typeface="Lora"/>
                <a:cs typeface="Lora"/>
                <a:sym typeface="Lora"/>
              </a:rPr>
              <a:t>lassarnach</a:t>
            </a:r>
            <a:r>
              <a:rPr lang="en-US" sz="1724" spc="86" dirty="0">
                <a:solidFill>
                  <a:srgbClr val="262638"/>
                </a:solidFill>
                <a:latin typeface="Copperplate Gothic Light" pitchFamily="34" charset="0"/>
                <a:ea typeface="Lora"/>
                <a:cs typeface="Lora"/>
                <a:sym typeface="Lora"/>
              </a:rPr>
              <a:t> itself, carrying a </a:t>
            </a:r>
            <a:r>
              <a:rPr lang="en-US" sz="1724" b="1" spc="86" dirty="0">
                <a:solidFill>
                  <a:srgbClr val="262638"/>
                </a:solidFill>
                <a:latin typeface="Copperplate Gothic Light" pitchFamily="34" charset="0"/>
                <a:ea typeface="Lora"/>
                <a:cs typeface="Lora"/>
                <a:sym typeface="Lora"/>
              </a:rPr>
              <a:t>single sword </a:t>
            </a:r>
            <a:r>
              <a:rPr lang="en-US" sz="1724" spc="86" dirty="0">
                <a:solidFill>
                  <a:srgbClr val="262638"/>
                </a:solidFill>
                <a:latin typeface="Copperplate Gothic Light" pitchFamily="34" charset="0"/>
                <a:ea typeface="Lora"/>
                <a:cs typeface="Lora"/>
                <a:sym typeface="Lora"/>
              </a:rPr>
              <a:t>on his back he was never defeated in his entire life.</a:t>
            </a:r>
          </a:p>
          <a:p>
            <a:pPr algn="l">
              <a:lnSpc>
                <a:spcPts val="2414"/>
              </a:lnSpc>
            </a:pPr>
            <a:endParaRPr lang="en-US" sz="1724" spc="86" dirty="0">
              <a:solidFill>
                <a:srgbClr val="262638"/>
              </a:solidFill>
              <a:latin typeface="Copperplate Gothic Light" pitchFamily="34" charset="0"/>
              <a:ea typeface="Lora"/>
              <a:cs typeface="Lora"/>
              <a:sym typeface="Lora"/>
            </a:endParaRPr>
          </a:p>
          <a:p>
            <a:pPr algn="l">
              <a:lnSpc>
                <a:spcPts val="2414"/>
              </a:lnSpc>
            </a:pPr>
            <a:r>
              <a:rPr lang="en-US" sz="1724" spc="86" dirty="0">
                <a:solidFill>
                  <a:srgbClr val="262638"/>
                </a:solidFill>
                <a:latin typeface="Copperplate Gothic Light" pitchFamily="34" charset="0"/>
                <a:ea typeface="Lora"/>
                <a:cs typeface="Lora"/>
                <a:sym typeface="Lora"/>
              </a:rPr>
              <a:t>The king made the boy as a </a:t>
            </a:r>
            <a:r>
              <a:rPr lang="en-US" sz="1724" b="1" spc="86" dirty="0">
                <a:solidFill>
                  <a:srgbClr val="262638"/>
                </a:solidFill>
                <a:latin typeface="Copperplate Gothic Light" pitchFamily="34" charset="0"/>
                <a:ea typeface="Lora"/>
                <a:cs typeface="Lora"/>
                <a:sym typeface="Lora"/>
              </a:rPr>
              <a:t>royal protector</a:t>
            </a:r>
            <a:r>
              <a:rPr lang="en-US" sz="1724" spc="86" dirty="0">
                <a:solidFill>
                  <a:srgbClr val="262638"/>
                </a:solidFill>
                <a:latin typeface="Copperplate Gothic Light" pitchFamily="34" charset="0"/>
                <a:ea typeface="Lora"/>
                <a:cs typeface="Lora"/>
                <a:sym typeface="Lora"/>
              </a:rPr>
              <a:t> to his two sons until his death.</a:t>
            </a:r>
          </a:p>
        </p:txBody>
      </p:sp>
    </p:spTree>
  </p:cSld>
  <p:clrMapOvr>
    <a:masterClrMapping/>
  </p:clrMapOvr>
  <mc:AlternateContent xmlns:mc="http://schemas.openxmlformats.org/markup-compatibility/2006" xmlns:p14="http://schemas.microsoft.com/office/powerpoint/2010/main">
    <mc:Choice Requires="p14">
      <p:transition spd="slow" p14:dur="4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0"/>
                                        <p:tgtEl>
                                          <p:spTgt spid="3">
                                            <p:txEl>
                                              <p:pRg st="0" end="0"/>
                                            </p:txEl>
                                          </p:spTgt>
                                        </p:tgtEl>
                                      </p:cBhvr>
                                    </p:animEffect>
                                    <p:anim calcmode="lin" valueType="num">
                                      <p:cBhvr>
                                        <p:cTn id="8" dur="2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275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3250"/>
                                        <p:tgtEl>
                                          <p:spTgt spid="3">
                                            <p:txEl>
                                              <p:pRg st="2" end="2"/>
                                            </p:txEl>
                                          </p:spTgt>
                                        </p:tgtEl>
                                      </p:cBhvr>
                                    </p:animEffect>
                                  </p:childTnLst>
                                </p:cTn>
                              </p:par>
                              <p:par>
                                <p:cTn id="13" presetID="6" presetClass="entr" presetSubtype="16" fill="hold" nodeType="withEffect">
                                  <p:stCondLst>
                                    <p:cond delay="275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ircle(in)">
                                      <p:cBhvr>
                                        <p:cTn id="15" dur="3250"/>
                                        <p:tgtEl>
                                          <p:spTgt spid="3">
                                            <p:txEl>
                                              <p:pRg st="4" end="4"/>
                                            </p:txEl>
                                          </p:spTgt>
                                        </p:tgtEl>
                                      </p:cBhvr>
                                    </p:animEffect>
                                  </p:childTnLst>
                                </p:cTn>
                              </p:par>
                              <p:par>
                                <p:cTn id="16" presetID="22" presetClass="entr" presetSubtype="8" fill="hold" nodeType="withEffect">
                                  <p:stCondLst>
                                    <p:cond delay="225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4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71876" y="479733"/>
            <a:ext cx="5081723" cy="5266034"/>
          </a:xfrm>
          <a:custGeom>
            <a:avLst/>
            <a:gdLst/>
            <a:ahLst/>
            <a:cxnLst/>
            <a:rect l="l" t="t" r="r" b="b"/>
            <a:pathLst>
              <a:path w="5081723" h="5266034">
                <a:moveTo>
                  <a:pt x="0" y="0"/>
                </a:moveTo>
                <a:lnTo>
                  <a:pt x="5081723" y="0"/>
                </a:lnTo>
                <a:lnTo>
                  <a:pt x="5081723" y="5266033"/>
                </a:lnTo>
                <a:lnTo>
                  <a:pt x="0" y="5266033"/>
                </a:lnTo>
                <a:lnTo>
                  <a:pt x="0" y="0"/>
                </a:lnTo>
                <a:close/>
              </a:path>
            </a:pathLst>
          </a:custGeom>
          <a:blipFill>
            <a:blip r:embed="rId2"/>
            <a:stretch>
              <a:fillRect/>
            </a:stretch>
          </a:blipFill>
          <a:effectLst>
            <a:softEdge rad="127000"/>
          </a:effectLst>
        </p:spPr>
      </p:sp>
      <p:sp>
        <p:nvSpPr>
          <p:cNvPr id="3" name="TextBox 3"/>
          <p:cNvSpPr txBox="1"/>
          <p:nvPr/>
        </p:nvSpPr>
        <p:spPr>
          <a:xfrm>
            <a:off x="168664" y="425507"/>
            <a:ext cx="4503213" cy="6335068"/>
          </a:xfrm>
          <a:prstGeom prst="rect">
            <a:avLst/>
          </a:prstGeom>
        </p:spPr>
        <p:txBody>
          <a:bodyPr lIns="0" tIns="0" rIns="0" bIns="0" rtlCol="0" anchor="t">
            <a:spAutoFit/>
          </a:bodyPr>
          <a:lstStyle/>
          <a:p>
            <a:pPr algn="l">
              <a:lnSpc>
                <a:spcPts val="2570"/>
              </a:lnSpc>
            </a:pPr>
            <a:r>
              <a:rPr lang="en-US" sz="1600" spc="91" dirty="0">
                <a:solidFill>
                  <a:srgbClr val="262638"/>
                </a:solidFill>
                <a:latin typeface="Copperplate Gothic Light" pitchFamily="34" charset="0"/>
                <a:ea typeface="Lora"/>
                <a:cs typeface="Lora"/>
                <a:sym typeface="Lora"/>
              </a:rPr>
              <a:t>As the kingdom </a:t>
            </a:r>
            <a:r>
              <a:rPr lang="en-US" sz="1600" spc="91" dirty="0">
                <a:solidFill>
                  <a:srgbClr val="C00000"/>
                </a:solidFill>
                <a:latin typeface="Copperplate Gothic Light" pitchFamily="34" charset="0"/>
                <a:ea typeface="Lora"/>
                <a:cs typeface="Lora"/>
                <a:sym typeface="Lora"/>
              </a:rPr>
              <a:t>of </a:t>
            </a:r>
            <a:r>
              <a:rPr lang="en-US" sz="1600" spc="91" dirty="0" err="1">
                <a:solidFill>
                  <a:srgbClr val="C00000"/>
                </a:solidFill>
                <a:latin typeface="Copperplate Gothic Light" pitchFamily="34" charset="0"/>
                <a:ea typeface="Lora"/>
                <a:cs typeface="Lora"/>
                <a:sym typeface="Lora"/>
              </a:rPr>
              <a:t>lassarnach</a:t>
            </a:r>
            <a:r>
              <a:rPr lang="en-US" sz="1600" spc="91" dirty="0">
                <a:solidFill>
                  <a:srgbClr val="C00000"/>
                </a:solidFill>
                <a:latin typeface="Copperplate Gothic Light" pitchFamily="34" charset="0"/>
                <a:ea typeface="Lora"/>
                <a:cs typeface="Lora"/>
                <a:sym typeface="Lora"/>
              </a:rPr>
              <a:t> </a:t>
            </a:r>
            <a:r>
              <a:rPr lang="en-US" sz="1600" spc="91" dirty="0">
                <a:solidFill>
                  <a:srgbClr val="262638"/>
                </a:solidFill>
                <a:latin typeface="Copperplate Gothic Light" pitchFamily="34" charset="0"/>
                <a:ea typeface="Lora"/>
                <a:cs typeface="Lora"/>
                <a:sym typeface="Lora"/>
              </a:rPr>
              <a:t>was getting bigger the king divided the entire kingdom into seven cities and made the seven ministers under him as the </a:t>
            </a:r>
            <a:r>
              <a:rPr lang="en-US" sz="1600" b="1" spc="91" dirty="0">
                <a:solidFill>
                  <a:srgbClr val="262638"/>
                </a:solidFill>
                <a:latin typeface="Copperplate Gothic Light" pitchFamily="34" charset="0"/>
                <a:ea typeface="Lora"/>
                <a:cs typeface="Lora"/>
                <a:sym typeface="Lora"/>
              </a:rPr>
              <a:t>lords</a:t>
            </a:r>
            <a:r>
              <a:rPr lang="en-US" sz="1600" spc="91" dirty="0">
                <a:solidFill>
                  <a:srgbClr val="262638"/>
                </a:solidFill>
                <a:latin typeface="Copperplate Gothic Light" pitchFamily="34" charset="0"/>
                <a:ea typeface="Lora"/>
                <a:cs typeface="Lora"/>
                <a:sym typeface="Lora"/>
              </a:rPr>
              <a:t> to their cities respectfully under one rule; “</a:t>
            </a:r>
            <a:r>
              <a:rPr lang="en-US" sz="1600" b="1" spc="91" dirty="0">
                <a:solidFill>
                  <a:srgbClr val="262638"/>
                </a:solidFill>
                <a:latin typeface="Copperplate Gothic Light" pitchFamily="34" charset="0"/>
                <a:ea typeface="Lora"/>
                <a:cs typeface="Lora"/>
                <a:sym typeface="Lora"/>
              </a:rPr>
              <a:t>The king’s decree is and always will be the final verdict</a:t>
            </a:r>
            <a:r>
              <a:rPr lang="en-US" sz="1600" spc="91" dirty="0">
                <a:solidFill>
                  <a:srgbClr val="262638"/>
                </a:solidFill>
                <a:latin typeface="Copperplate Gothic Light" pitchFamily="34" charset="0"/>
                <a:ea typeface="Lora"/>
                <a:cs typeface="Lora"/>
                <a:sym typeface="Lora"/>
              </a:rPr>
              <a:t>”.</a:t>
            </a:r>
          </a:p>
          <a:p>
            <a:pPr algn="l">
              <a:lnSpc>
                <a:spcPts val="2570"/>
              </a:lnSpc>
            </a:pPr>
            <a:endParaRPr lang="en-US" sz="1600" spc="91" dirty="0">
              <a:solidFill>
                <a:srgbClr val="262638"/>
              </a:solidFill>
              <a:latin typeface="Copperplate Gothic Light" pitchFamily="34" charset="0"/>
              <a:ea typeface="Lora"/>
              <a:cs typeface="Lora"/>
              <a:sym typeface="Lora"/>
            </a:endParaRPr>
          </a:p>
          <a:p>
            <a:pPr algn="l">
              <a:lnSpc>
                <a:spcPts val="2570"/>
              </a:lnSpc>
            </a:pPr>
            <a:r>
              <a:rPr lang="en-US" sz="1600" spc="91" dirty="0">
                <a:solidFill>
                  <a:srgbClr val="262638"/>
                </a:solidFill>
                <a:latin typeface="Copperplate Gothic Light" pitchFamily="34" charset="0"/>
                <a:ea typeface="Lora"/>
                <a:cs typeface="Lora"/>
                <a:sym typeface="Lora"/>
              </a:rPr>
              <a:t>The king and his family stayed in ‘</a:t>
            </a:r>
            <a:r>
              <a:rPr lang="en-US" sz="1600" spc="91" dirty="0" err="1" smtClean="0">
                <a:solidFill>
                  <a:srgbClr val="0070C0"/>
                </a:solidFill>
                <a:latin typeface="Copperplate Gothic Light" pitchFamily="34" charset="0"/>
                <a:ea typeface="Lora"/>
                <a:cs typeface="Lora"/>
                <a:sym typeface="Lora"/>
              </a:rPr>
              <a:t>Dragonaut</a:t>
            </a:r>
            <a:r>
              <a:rPr lang="en-US" sz="1600" spc="91" dirty="0">
                <a:solidFill>
                  <a:srgbClr val="262638"/>
                </a:solidFill>
                <a:latin typeface="Copperplate Gothic Light" pitchFamily="34" charset="0"/>
                <a:ea typeface="Lora"/>
                <a:cs typeface="Lora"/>
                <a:sym typeface="Lora"/>
              </a:rPr>
              <a:t>’ and made the city as the capital to </a:t>
            </a:r>
            <a:r>
              <a:rPr lang="en-US" sz="1600" spc="91" dirty="0" err="1">
                <a:solidFill>
                  <a:srgbClr val="C00000"/>
                </a:solidFill>
                <a:latin typeface="Copperplate Gothic Light" pitchFamily="34" charset="0"/>
                <a:ea typeface="Lora"/>
                <a:cs typeface="Lora"/>
                <a:sym typeface="Lora"/>
              </a:rPr>
              <a:t>lassarnach</a:t>
            </a:r>
            <a:r>
              <a:rPr lang="en-US" sz="1600" spc="91" dirty="0">
                <a:solidFill>
                  <a:srgbClr val="C00000"/>
                </a:solidFill>
                <a:latin typeface="Copperplate Gothic Light" pitchFamily="34" charset="0"/>
                <a:ea typeface="Lora"/>
                <a:cs typeface="Lora"/>
                <a:sym typeface="Lora"/>
              </a:rPr>
              <a:t> </a:t>
            </a:r>
            <a:r>
              <a:rPr lang="en-US" sz="1600" spc="91" dirty="0">
                <a:solidFill>
                  <a:srgbClr val="262638"/>
                </a:solidFill>
                <a:latin typeface="Copperplate Gothic Light" pitchFamily="34" charset="0"/>
                <a:ea typeface="Lora"/>
                <a:cs typeface="Lora"/>
                <a:sym typeface="Lora"/>
              </a:rPr>
              <a:t>with </a:t>
            </a:r>
            <a:r>
              <a:rPr lang="en-US" sz="1600" spc="91" dirty="0">
                <a:solidFill>
                  <a:srgbClr val="00B050"/>
                </a:solidFill>
                <a:latin typeface="Copperplate Gothic Light" pitchFamily="34" charset="0"/>
                <a:ea typeface="Lora"/>
                <a:cs typeface="Lora"/>
                <a:sym typeface="Lora"/>
              </a:rPr>
              <a:t>Leonard</a:t>
            </a:r>
            <a:r>
              <a:rPr lang="en-US" sz="1600" spc="91" dirty="0">
                <a:solidFill>
                  <a:srgbClr val="262638"/>
                </a:solidFill>
                <a:latin typeface="Copperplate Gothic Light" pitchFamily="34" charset="0"/>
                <a:ea typeface="Lora"/>
                <a:cs typeface="Lora"/>
                <a:sym typeface="Lora"/>
              </a:rPr>
              <a:t> as it’s lord.</a:t>
            </a:r>
          </a:p>
          <a:p>
            <a:pPr algn="l">
              <a:lnSpc>
                <a:spcPts val="2570"/>
              </a:lnSpc>
            </a:pPr>
            <a:endParaRPr lang="en-US" sz="1600" spc="91" dirty="0">
              <a:solidFill>
                <a:srgbClr val="262638"/>
              </a:solidFill>
              <a:latin typeface="Copperplate Gothic Light" pitchFamily="34" charset="0"/>
              <a:ea typeface="Lora"/>
              <a:cs typeface="Lora"/>
              <a:sym typeface="Lora"/>
            </a:endParaRPr>
          </a:p>
          <a:p>
            <a:pPr algn="l">
              <a:lnSpc>
                <a:spcPts val="2570"/>
              </a:lnSpc>
            </a:pPr>
            <a:r>
              <a:rPr lang="en-US" sz="1600" spc="91" dirty="0">
                <a:solidFill>
                  <a:srgbClr val="262638"/>
                </a:solidFill>
                <a:latin typeface="Copperplate Gothic Light" pitchFamily="34" charset="0"/>
                <a:ea typeface="Lora"/>
                <a:cs typeface="Lora"/>
                <a:sym typeface="Lora"/>
              </a:rPr>
              <a:t>As the time passing by the king’s thirst for more </a:t>
            </a:r>
            <a:r>
              <a:rPr lang="en-US" sz="1600" b="1" spc="91" dirty="0">
                <a:solidFill>
                  <a:srgbClr val="262638"/>
                </a:solidFill>
                <a:latin typeface="Copperplate Gothic Light" pitchFamily="34" charset="0"/>
                <a:ea typeface="Lora"/>
                <a:cs typeface="Lora"/>
                <a:sym typeface="Lora"/>
              </a:rPr>
              <a:t>knowledge</a:t>
            </a:r>
            <a:r>
              <a:rPr lang="en-US" sz="1600" spc="91" dirty="0">
                <a:solidFill>
                  <a:srgbClr val="262638"/>
                </a:solidFill>
                <a:latin typeface="Copperplate Gothic Light" pitchFamily="34" charset="0"/>
                <a:ea typeface="Lora"/>
                <a:cs typeface="Lora"/>
                <a:sym typeface="Lora"/>
              </a:rPr>
              <a:t> beyond the sages grew more in him and slowly he was becoming doubtful and </a:t>
            </a:r>
            <a:r>
              <a:rPr lang="en-US" sz="1600" b="1" spc="91" dirty="0">
                <a:solidFill>
                  <a:srgbClr val="262638"/>
                </a:solidFill>
                <a:latin typeface="Copperplate Gothic Light" pitchFamily="34" charset="0"/>
                <a:ea typeface="Lora"/>
                <a:cs typeface="Lora"/>
                <a:sym typeface="Lora"/>
              </a:rPr>
              <a:t>fearful</a:t>
            </a:r>
            <a:r>
              <a:rPr lang="en-US" sz="1600" spc="91" dirty="0">
                <a:solidFill>
                  <a:srgbClr val="262638"/>
                </a:solidFill>
                <a:latin typeface="Copperplate Gothic Light" pitchFamily="34" charset="0"/>
                <a:ea typeface="Lora"/>
                <a:cs typeface="Lora"/>
                <a:sym typeface="Lora"/>
              </a:rPr>
              <a:t> against everyone.   </a:t>
            </a:r>
          </a:p>
        </p:txBody>
      </p:sp>
    </p:spTree>
  </p:cSld>
  <p:clrMapOvr>
    <a:masterClrMapping/>
  </p:clrMapOvr>
  <mc:AlternateContent xmlns:mc="http://schemas.openxmlformats.org/markup-compatibility/2006" xmlns:p14="http://schemas.microsoft.com/office/powerpoint/2010/main">
    <mc:Choice Requires="p14">
      <p:transition spd="slow" p14:dur="2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75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2750"/>
                                        <p:tgtEl>
                                          <p:spTgt spid="3">
                                            <p:txEl>
                                              <p:pRg st="2" end="2"/>
                                            </p:txEl>
                                          </p:spTgt>
                                        </p:tgtEl>
                                      </p:cBhvr>
                                    </p:animEffect>
                                  </p:childTnLst>
                                </p:cTn>
                              </p:par>
                              <p:par>
                                <p:cTn id="11" presetID="16" presetClass="entr" presetSubtype="26" fill="hold" nodeType="withEffect">
                                  <p:stCondLst>
                                    <p:cond delay="4250"/>
                                  </p:stCondLst>
                                  <p:childTnLst>
                                    <p:set>
                                      <p:cBhvr>
                                        <p:cTn id="12" dur="1" fill="hold">
                                          <p:stCondLst>
                                            <p:cond delay="0"/>
                                          </p:stCondLst>
                                        </p:cTn>
                                        <p:tgtEl>
                                          <p:spTgt spid="2"/>
                                        </p:tgtEl>
                                        <p:attrNameLst>
                                          <p:attrName>style.visibility</p:attrName>
                                        </p:attrNameLst>
                                      </p:cBhvr>
                                      <p:to>
                                        <p:strVal val="visible"/>
                                      </p:to>
                                    </p:set>
                                    <p:animEffect transition="in" filter="barn(inHorizontal)">
                                      <p:cBhvr>
                                        <p:cTn id="13" dur="3000"/>
                                        <p:tgtEl>
                                          <p:spTgt spid="2"/>
                                        </p:tgtEl>
                                      </p:cBhvr>
                                    </p:animEffect>
                                  </p:childTnLst>
                                </p:cTn>
                              </p:par>
                              <p:par>
                                <p:cTn id="14" presetID="42" presetClass="entr" presetSubtype="0" fill="hold" nodeType="withEffect">
                                  <p:stCondLst>
                                    <p:cond delay="325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2500"/>
                                        <p:tgtEl>
                                          <p:spTgt spid="3">
                                            <p:txEl>
                                              <p:pRg st="4" end="4"/>
                                            </p:txEl>
                                          </p:spTgt>
                                        </p:tgtEl>
                                      </p:cBhvr>
                                    </p:animEffect>
                                    <p:anim calcmode="lin" valueType="num">
                                      <p:cBhvr>
                                        <p:cTn id="17" dur="2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8" dur="2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6964"/>
            <a:ext cx="4876800" cy="6057636"/>
          </a:xfrm>
          <a:custGeom>
            <a:avLst/>
            <a:gdLst/>
            <a:ahLst/>
            <a:cxnLst/>
            <a:rect l="l" t="t" r="r" b="b"/>
            <a:pathLst>
              <a:path w="4876800" h="5053679">
                <a:moveTo>
                  <a:pt x="0" y="0"/>
                </a:moveTo>
                <a:lnTo>
                  <a:pt x="4876800" y="0"/>
                </a:lnTo>
                <a:lnTo>
                  <a:pt x="4876800" y="5053679"/>
                </a:lnTo>
                <a:lnTo>
                  <a:pt x="0" y="5053679"/>
                </a:lnTo>
                <a:lnTo>
                  <a:pt x="0" y="0"/>
                </a:lnTo>
                <a:close/>
              </a:path>
            </a:pathLst>
          </a:custGeom>
          <a:blipFill>
            <a:blip r:embed="rId2"/>
            <a:stretch>
              <a:fillRect/>
            </a:stretch>
          </a:blipFill>
          <a:effectLst>
            <a:softEdge rad="127000"/>
          </a:effectLst>
        </p:spPr>
      </p:sp>
      <p:sp>
        <p:nvSpPr>
          <p:cNvPr id="3" name="TextBox 3"/>
          <p:cNvSpPr txBox="1"/>
          <p:nvPr/>
        </p:nvSpPr>
        <p:spPr>
          <a:xfrm>
            <a:off x="5257800" y="299285"/>
            <a:ext cx="4248150" cy="5899051"/>
          </a:xfrm>
          <a:prstGeom prst="rect">
            <a:avLst/>
          </a:prstGeom>
        </p:spPr>
        <p:txBody>
          <a:bodyPr wrap="square" lIns="0" tIns="0" rIns="0" bIns="0" rtlCol="0" anchor="t">
            <a:spAutoFit/>
          </a:bodyPr>
          <a:lstStyle/>
          <a:p>
            <a:pPr algn="l">
              <a:lnSpc>
                <a:spcPts val="2252"/>
              </a:lnSpc>
            </a:pPr>
            <a:r>
              <a:rPr lang="en-US" sz="1200" spc="80" dirty="0">
                <a:solidFill>
                  <a:srgbClr val="262638"/>
                </a:solidFill>
                <a:latin typeface="Copperplate Gothic Light" pitchFamily="34" charset="0"/>
                <a:ea typeface="Lora"/>
                <a:cs typeface="Lora"/>
                <a:sym typeface="Lora"/>
              </a:rPr>
              <a:t>Due that; The king started to bring new rules stating that </a:t>
            </a:r>
            <a:r>
              <a:rPr lang="en-US" sz="1200" b="1" spc="80" dirty="0">
                <a:solidFill>
                  <a:srgbClr val="262638"/>
                </a:solidFill>
                <a:latin typeface="Copperplate Gothic Light" pitchFamily="34" charset="0"/>
                <a:ea typeface="Lora"/>
                <a:cs typeface="Lora"/>
                <a:sym typeface="Lora"/>
              </a:rPr>
              <a:t>“only he the king should be praised and no one should ever cross his word if did they will be punished by exile or be killed”.</a:t>
            </a:r>
          </a:p>
          <a:p>
            <a:pPr algn="l">
              <a:lnSpc>
                <a:spcPts val="2252"/>
              </a:lnSpc>
            </a:pPr>
            <a:endParaRPr lang="en-US" sz="1200" spc="80" dirty="0">
              <a:solidFill>
                <a:srgbClr val="262638"/>
              </a:solidFill>
              <a:latin typeface="Copperplate Gothic Light" pitchFamily="34" charset="0"/>
              <a:ea typeface="Lora"/>
              <a:cs typeface="Lora"/>
              <a:sym typeface="Lora"/>
            </a:endParaRPr>
          </a:p>
          <a:p>
            <a:pPr algn="l">
              <a:lnSpc>
                <a:spcPts val="2252"/>
              </a:lnSpc>
            </a:pPr>
            <a:r>
              <a:rPr lang="en-US" sz="1200" spc="80" dirty="0">
                <a:solidFill>
                  <a:srgbClr val="262638"/>
                </a:solidFill>
                <a:latin typeface="Copperplate Gothic Light" pitchFamily="34" charset="0"/>
                <a:ea typeface="Lora"/>
                <a:cs typeface="Lora"/>
                <a:sym typeface="Lora"/>
              </a:rPr>
              <a:t>He increased the taxes paid by the people and kept an </a:t>
            </a:r>
            <a:r>
              <a:rPr lang="en-US" sz="1200" b="1" spc="80" dirty="0">
                <a:solidFill>
                  <a:srgbClr val="262638"/>
                </a:solidFill>
                <a:latin typeface="Copperplate Gothic Light" pitchFamily="34" charset="0"/>
                <a:ea typeface="Lora"/>
                <a:cs typeface="Lora"/>
                <a:sym typeface="Lora"/>
              </a:rPr>
              <a:t>secret eye </a:t>
            </a:r>
            <a:r>
              <a:rPr lang="en-US" sz="1200" spc="80" dirty="0">
                <a:solidFill>
                  <a:srgbClr val="262638"/>
                </a:solidFill>
                <a:latin typeface="Copperplate Gothic Light" pitchFamily="34" charset="0"/>
                <a:ea typeface="Lora"/>
                <a:cs typeface="Lora"/>
                <a:sym typeface="Lora"/>
              </a:rPr>
              <a:t>on the people using his spies, The lords even though did not liked the new </a:t>
            </a:r>
            <a:r>
              <a:rPr lang="en-US" sz="1200" spc="80" dirty="0" smtClean="0">
                <a:solidFill>
                  <a:srgbClr val="262638"/>
                </a:solidFill>
                <a:latin typeface="Copperplate Gothic Light" pitchFamily="34" charset="0"/>
                <a:ea typeface="Lora"/>
                <a:cs typeface="Lora"/>
                <a:sym typeface="Lora"/>
              </a:rPr>
              <a:t>rules of their king had no choice but </a:t>
            </a:r>
            <a:r>
              <a:rPr lang="en-US" sz="1200" spc="80" dirty="0">
                <a:solidFill>
                  <a:srgbClr val="262638"/>
                </a:solidFill>
                <a:latin typeface="Copperplate Gothic Light" pitchFamily="34" charset="0"/>
                <a:ea typeface="Lora"/>
                <a:cs typeface="Lora"/>
                <a:sym typeface="Lora"/>
              </a:rPr>
              <a:t>to </a:t>
            </a:r>
            <a:r>
              <a:rPr lang="en-US" sz="1200" spc="80" dirty="0" smtClean="0">
                <a:solidFill>
                  <a:srgbClr val="262638"/>
                </a:solidFill>
                <a:latin typeface="Copperplate Gothic Light" pitchFamily="34" charset="0"/>
                <a:ea typeface="Lora"/>
                <a:cs typeface="Lora"/>
                <a:sym typeface="Lora"/>
              </a:rPr>
              <a:t>follow their king’s command.</a:t>
            </a:r>
            <a:endParaRPr lang="en-US" sz="1200" spc="80" dirty="0">
              <a:solidFill>
                <a:srgbClr val="262638"/>
              </a:solidFill>
              <a:latin typeface="Copperplate Gothic Light" pitchFamily="34" charset="0"/>
              <a:ea typeface="Lora"/>
              <a:cs typeface="Lora"/>
              <a:sym typeface="Lora"/>
            </a:endParaRPr>
          </a:p>
          <a:p>
            <a:pPr algn="l">
              <a:lnSpc>
                <a:spcPts val="2252"/>
              </a:lnSpc>
            </a:pPr>
            <a:endParaRPr lang="en-US" sz="1200" spc="80" dirty="0">
              <a:solidFill>
                <a:srgbClr val="262638"/>
              </a:solidFill>
              <a:latin typeface="Copperplate Gothic Light" pitchFamily="34" charset="0"/>
              <a:ea typeface="Lora"/>
              <a:cs typeface="Lora"/>
              <a:sym typeface="Lora"/>
            </a:endParaRPr>
          </a:p>
          <a:p>
            <a:pPr algn="l">
              <a:lnSpc>
                <a:spcPts val="2252"/>
              </a:lnSpc>
            </a:pPr>
            <a:r>
              <a:rPr lang="en-US" sz="1200" spc="80" dirty="0">
                <a:solidFill>
                  <a:srgbClr val="262638"/>
                </a:solidFill>
                <a:latin typeface="Copperplate Gothic Light" pitchFamily="34" charset="0"/>
                <a:ea typeface="Lora"/>
                <a:cs typeface="Lora"/>
                <a:sym typeface="Lora"/>
              </a:rPr>
              <a:t>The people who fought back against the king mostly were killed by the ruthless general </a:t>
            </a:r>
            <a:r>
              <a:rPr lang="en-US" sz="1200" spc="80" dirty="0">
                <a:solidFill>
                  <a:srgbClr val="00B050"/>
                </a:solidFill>
                <a:latin typeface="Copperplate Gothic Light" pitchFamily="34" charset="0"/>
                <a:ea typeface="Lora"/>
                <a:cs typeface="Lora"/>
                <a:sym typeface="Lora"/>
              </a:rPr>
              <a:t>Leonard</a:t>
            </a:r>
            <a:r>
              <a:rPr lang="en-US" sz="1200" spc="80" dirty="0">
                <a:solidFill>
                  <a:srgbClr val="262638"/>
                </a:solidFill>
                <a:latin typeface="Copperplate Gothic Light" pitchFamily="34" charset="0"/>
                <a:ea typeface="Lora"/>
                <a:cs typeface="Lora"/>
                <a:sym typeface="Lora"/>
              </a:rPr>
              <a:t> and his son and the remaining were casted out of the kingdom as the stated them as the </a:t>
            </a:r>
            <a:r>
              <a:rPr lang="en-US" sz="1200" b="1" spc="80" dirty="0">
                <a:solidFill>
                  <a:srgbClr val="7030A0"/>
                </a:solidFill>
                <a:latin typeface="Copperplate Gothic Light" pitchFamily="34" charset="0"/>
                <a:ea typeface="Lora"/>
                <a:cs typeface="Lora"/>
                <a:sym typeface="Lora"/>
              </a:rPr>
              <a:t>‘Strayed ones’ </a:t>
            </a:r>
            <a:r>
              <a:rPr lang="en-US" sz="1200" spc="80" dirty="0">
                <a:solidFill>
                  <a:srgbClr val="262638"/>
                </a:solidFill>
                <a:latin typeface="Copperplate Gothic Light" pitchFamily="34" charset="0"/>
                <a:ea typeface="Lora"/>
                <a:cs typeface="Lora"/>
                <a:sym typeface="Lora"/>
              </a:rPr>
              <a:t>people who lost the way and now will never have the chance to re-enter the kingdom again. If did they will be </a:t>
            </a:r>
            <a:r>
              <a:rPr lang="en-US" sz="1200" spc="80" dirty="0" smtClean="0">
                <a:solidFill>
                  <a:srgbClr val="262638"/>
                </a:solidFill>
                <a:latin typeface="Copperplate Gothic Light" pitchFamily="34" charset="0"/>
                <a:ea typeface="Lora"/>
                <a:cs typeface="Lora"/>
                <a:sym typeface="Lora"/>
              </a:rPr>
              <a:t>killed brutally</a:t>
            </a:r>
            <a:r>
              <a:rPr lang="en-US" sz="1200" spc="80" dirty="0">
                <a:solidFill>
                  <a:srgbClr val="262638"/>
                </a:solidFill>
                <a:latin typeface="Copperplate Gothic Light" pitchFamily="34" charset="0"/>
                <a:ea typeface="Lora"/>
                <a:cs typeface="Lora"/>
                <a:sym typeface="Lora"/>
              </a:rPr>
              <a:t>.  </a:t>
            </a:r>
          </a:p>
        </p:txBody>
      </p:sp>
    </p:spTree>
  </p:cSld>
  <p:clrMapOvr>
    <a:masterClrMapping/>
  </p:clrMapOvr>
  <mc:AlternateContent xmlns:mc="http://schemas.openxmlformats.org/markup-compatibility/2006" xmlns:p14="http://schemas.microsoft.com/office/powerpoint/2010/main">
    <mc:Choice Requires="p14">
      <p:transition spd="slow" p14:dur="325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750"/>
                                        <p:tgtEl>
                                          <p:spTgt spid="3">
                                            <p:txEl>
                                              <p:pRg st="0" end="0"/>
                                            </p:txEl>
                                          </p:spTgt>
                                        </p:tgtEl>
                                      </p:cBhvr>
                                    </p:animEffect>
                                    <p:anim calcmode="lin" valueType="num">
                                      <p:cBhvr>
                                        <p:cTn id="8" dur="2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7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750"/>
                                        <p:tgtEl>
                                          <p:spTgt spid="3">
                                            <p:txEl>
                                              <p:pRg st="2" end="2"/>
                                            </p:txEl>
                                          </p:spTgt>
                                        </p:tgtEl>
                                      </p:cBhvr>
                                    </p:animEffect>
                                    <p:anim calcmode="lin" valueType="num">
                                      <p:cBhvr>
                                        <p:cTn id="13" dur="2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275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21" presetClass="entr" presetSubtype="4" fill="hold" nodeType="withEffect">
                                  <p:stCondLst>
                                    <p:cond delay="2750"/>
                                  </p:stCondLst>
                                  <p:childTnLst>
                                    <p:set>
                                      <p:cBhvr>
                                        <p:cTn id="16" dur="1" fill="hold">
                                          <p:stCondLst>
                                            <p:cond delay="0"/>
                                          </p:stCondLst>
                                        </p:cTn>
                                        <p:tgtEl>
                                          <p:spTgt spid="2"/>
                                        </p:tgtEl>
                                        <p:attrNameLst>
                                          <p:attrName>style.visibility</p:attrName>
                                        </p:attrNameLst>
                                      </p:cBhvr>
                                      <p:to>
                                        <p:strVal val="visible"/>
                                      </p:to>
                                    </p:set>
                                    <p:animEffect transition="in" filter="wheel(4)">
                                      <p:cBhvr>
                                        <p:cTn id="17" dur="4000"/>
                                        <p:tgtEl>
                                          <p:spTgt spid="2"/>
                                        </p:tgtEl>
                                      </p:cBhvr>
                                    </p:animEffect>
                                  </p:childTnLst>
                                </p:cTn>
                              </p:par>
                              <p:par>
                                <p:cTn id="18" presetID="22" presetClass="entr" presetSubtype="4" fill="hold" nodeType="withEffect">
                                  <p:stCondLst>
                                    <p:cond delay="4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4400" y="685800"/>
            <a:ext cx="4876800" cy="5562600"/>
          </a:xfrm>
          <a:custGeom>
            <a:avLst/>
            <a:gdLst/>
            <a:ahLst/>
            <a:cxnLst/>
            <a:rect l="l" t="t" r="r" b="b"/>
            <a:pathLst>
              <a:path w="4876800" h="5053679">
                <a:moveTo>
                  <a:pt x="0" y="0"/>
                </a:moveTo>
                <a:lnTo>
                  <a:pt x="4876800" y="0"/>
                </a:lnTo>
                <a:lnTo>
                  <a:pt x="4876800" y="5053678"/>
                </a:lnTo>
                <a:lnTo>
                  <a:pt x="0" y="5053678"/>
                </a:lnTo>
                <a:lnTo>
                  <a:pt x="0" y="0"/>
                </a:lnTo>
                <a:close/>
              </a:path>
            </a:pathLst>
          </a:custGeom>
          <a:blipFill>
            <a:blip r:embed="rId2"/>
            <a:stretch>
              <a:fillRect/>
            </a:stretch>
          </a:blipFill>
          <a:effectLst>
            <a:softEdge rad="127000"/>
          </a:effectLst>
        </p:spPr>
      </p:sp>
      <p:sp>
        <p:nvSpPr>
          <p:cNvPr id="3" name="TextBox 3"/>
          <p:cNvSpPr txBox="1"/>
          <p:nvPr/>
        </p:nvSpPr>
        <p:spPr>
          <a:xfrm>
            <a:off x="168664" y="415982"/>
            <a:ext cx="4127406" cy="6135719"/>
          </a:xfrm>
          <a:prstGeom prst="rect">
            <a:avLst/>
          </a:prstGeom>
        </p:spPr>
        <p:txBody>
          <a:bodyPr lIns="0" tIns="0" rIns="0" bIns="0" rtlCol="0" anchor="t">
            <a:spAutoFit/>
          </a:bodyPr>
          <a:lstStyle/>
          <a:p>
            <a:pPr algn="l">
              <a:lnSpc>
                <a:spcPts val="2430"/>
              </a:lnSpc>
            </a:pPr>
            <a:r>
              <a:rPr lang="en-US" sz="1400" spc="86" dirty="0" err="1" smtClean="0">
                <a:solidFill>
                  <a:srgbClr val="FF0000"/>
                </a:solidFill>
                <a:latin typeface="Copperplate Gothic Light" pitchFamily="34" charset="0"/>
                <a:ea typeface="Lora"/>
                <a:cs typeface="Lora"/>
                <a:sym typeface="Lora"/>
              </a:rPr>
              <a:t>Starsgaard</a:t>
            </a:r>
            <a:r>
              <a:rPr lang="en-US" sz="1400" spc="86" dirty="0" smtClean="0">
                <a:solidFill>
                  <a:srgbClr val="262638"/>
                </a:solidFill>
                <a:latin typeface="Copperplate Gothic Light" pitchFamily="34" charset="0"/>
                <a:ea typeface="Lora"/>
                <a:cs typeface="Lora"/>
                <a:sym typeface="Lora"/>
              </a:rPr>
              <a:t> </a:t>
            </a:r>
            <a:r>
              <a:rPr lang="en-US" sz="1400" spc="86" dirty="0">
                <a:solidFill>
                  <a:srgbClr val="262638"/>
                </a:solidFill>
                <a:latin typeface="Copperplate Gothic Light" pitchFamily="34" charset="0"/>
                <a:ea typeface="Lora"/>
                <a:cs typeface="Lora"/>
                <a:sym typeface="Lora"/>
              </a:rPr>
              <a:t>wanted more knowledge about the </a:t>
            </a:r>
            <a:r>
              <a:rPr lang="en-US" sz="1400" spc="86" dirty="0" smtClean="0">
                <a:solidFill>
                  <a:srgbClr val="262638"/>
                </a:solidFill>
                <a:latin typeface="Copperplate Gothic Light" pitchFamily="34" charset="0"/>
                <a:ea typeface="Lora"/>
                <a:cs typeface="Lora"/>
                <a:sym typeface="Lora"/>
              </a:rPr>
              <a:t>“</a:t>
            </a:r>
            <a:r>
              <a:rPr lang="en-US" sz="1400" spc="86" dirty="0" smtClean="0">
                <a:solidFill>
                  <a:srgbClr val="FFC000"/>
                </a:solidFill>
                <a:latin typeface="Copperplate Gothic Light" pitchFamily="34" charset="0"/>
                <a:ea typeface="Lora"/>
                <a:cs typeface="Lora"/>
                <a:sym typeface="Lora"/>
              </a:rPr>
              <a:t>Divine- energy</a:t>
            </a:r>
            <a:r>
              <a:rPr lang="en-US" sz="1400" spc="86" dirty="0" smtClean="0">
                <a:solidFill>
                  <a:srgbClr val="262638"/>
                </a:solidFill>
                <a:latin typeface="Copperplate Gothic Light" pitchFamily="34" charset="0"/>
                <a:ea typeface="Lora"/>
                <a:cs typeface="Lora"/>
                <a:sym typeface="Lora"/>
              </a:rPr>
              <a:t>”; he </a:t>
            </a:r>
            <a:r>
              <a:rPr lang="en-US" sz="1400" spc="86" dirty="0">
                <a:solidFill>
                  <a:srgbClr val="262638"/>
                </a:solidFill>
                <a:latin typeface="Copperplate Gothic Light" pitchFamily="34" charset="0"/>
                <a:ea typeface="Lora"/>
                <a:cs typeface="Lora"/>
                <a:sym typeface="Lora"/>
              </a:rPr>
              <a:t>started to question the sages to know more about their origins and the energy itself.</a:t>
            </a:r>
          </a:p>
          <a:p>
            <a:pPr algn="l">
              <a:lnSpc>
                <a:spcPts val="2430"/>
              </a:lnSpc>
            </a:pPr>
            <a:endParaRPr lang="en-US" sz="1400" spc="86" dirty="0">
              <a:solidFill>
                <a:srgbClr val="262638"/>
              </a:solidFill>
              <a:latin typeface="Copperplate Gothic Light" pitchFamily="34" charset="0"/>
              <a:ea typeface="Lora"/>
              <a:cs typeface="Lora"/>
              <a:sym typeface="Lora"/>
            </a:endParaRPr>
          </a:p>
          <a:p>
            <a:pPr algn="l">
              <a:lnSpc>
                <a:spcPts val="2430"/>
              </a:lnSpc>
            </a:pPr>
            <a:r>
              <a:rPr lang="en-US" sz="1400" spc="86" dirty="0">
                <a:solidFill>
                  <a:srgbClr val="262638"/>
                </a:solidFill>
                <a:latin typeface="Copperplate Gothic Light" pitchFamily="34" charset="0"/>
                <a:ea typeface="Lora"/>
                <a:cs typeface="Lora"/>
                <a:sym typeface="Lora"/>
              </a:rPr>
              <a:t>The Sages tried to answer the questions but the king’s Un-quenched thirst made difficult for them to cope with the new </a:t>
            </a:r>
            <a:r>
              <a:rPr lang="en-US" sz="1400" spc="86" dirty="0" smtClean="0">
                <a:solidFill>
                  <a:srgbClr val="262638"/>
                </a:solidFill>
                <a:latin typeface="Copperplate Gothic Light" pitchFamily="34" charset="0"/>
                <a:ea typeface="Lora"/>
                <a:cs typeface="Lora"/>
                <a:sym typeface="Lora"/>
              </a:rPr>
              <a:t>‘</a:t>
            </a:r>
            <a:r>
              <a:rPr lang="en-US" sz="1400" b="1" spc="86" dirty="0" smtClean="0">
                <a:solidFill>
                  <a:srgbClr val="262638"/>
                </a:solidFill>
                <a:latin typeface="Copperplate Gothic Light" pitchFamily="34" charset="0"/>
                <a:ea typeface="Lora"/>
                <a:cs typeface="Lora"/>
                <a:sym typeface="Lora"/>
              </a:rPr>
              <a:t>doubtful king</a:t>
            </a:r>
            <a:r>
              <a:rPr lang="en-US" sz="1400" spc="86" dirty="0" smtClean="0">
                <a:solidFill>
                  <a:srgbClr val="262638"/>
                </a:solidFill>
                <a:latin typeface="Copperplate Gothic Light" pitchFamily="34" charset="0"/>
                <a:ea typeface="Lora"/>
                <a:cs typeface="Lora"/>
                <a:sym typeface="Lora"/>
              </a:rPr>
              <a:t>’.</a:t>
            </a:r>
            <a:endParaRPr lang="en-US" sz="1400" spc="86" dirty="0">
              <a:solidFill>
                <a:srgbClr val="262638"/>
              </a:solidFill>
              <a:latin typeface="Copperplate Gothic Light" pitchFamily="34" charset="0"/>
              <a:ea typeface="Lora"/>
              <a:cs typeface="Lora"/>
              <a:sym typeface="Lora"/>
            </a:endParaRPr>
          </a:p>
          <a:p>
            <a:pPr algn="l">
              <a:lnSpc>
                <a:spcPts val="2430"/>
              </a:lnSpc>
            </a:pPr>
            <a:endParaRPr lang="en-US" sz="1400" spc="86" dirty="0">
              <a:solidFill>
                <a:srgbClr val="262638"/>
              </a:solidFill>
              <a:latin typeface="Copperplate Gothic Light" pitchFamily="34" charset="0"/>
              <a:ea typeface="Lora"/>
              <a:cs typeface="Lora"/>
              <a:sym typeface="Lora"/>
            </a:endParaRPr>
          </a:p>
          <a:p>
            <a:pPr algn="l">
              <a:lnSpc>
                <a:spcPts val="2430"/>
              </a:lnSpc>
            </a:pPr>
            <a:r>
              <a:rPr lang="en-US" sz="1400" spc="86" dirty="0">
                <a:solidFill>
                  <a:srgbClr val="262638"/>
                </a:solidFill>
                <a:latin typeface="Copperplate Gothic Light" pitchFamily="34" charset="0"/>
                <a:ea typeface="Lora"/>
                <a:cs typeface="Lora"/>
                <a:sym typeface="Lora"/>
              </a:rPr>
              <a:t>The king was afraid that the lords now having powers of the </a:t>
            </a:r>
            <a:r>
              <a:rPr lang="en-US" sz="1400" spc="86" dirty="0">
                <a:solidFill>
                  <a:srgbClr val="FFC000"/>
                </a:solidFill>
                <a:latin typeface="Copperplate Gothic Light" pitchFamily="34" charset="0"/>
                <a:ea typeface="Lora"/>
                <a:cs typeface="Lora"/>
                <a:sym typeface="Lora"/>
              </a:rPr>
              <a:t>divine energy</a:t>
            </a:r>
            <a:r>
              <a:rPr lang="en-US" sz="1400" spc="86" dirty="0">
                <a:solidFill>
                  <a:srgbClr val="262638"/>
                </a:solidFill>
                <a:latin typeface="Copperplate Gothic Light" pitchFamily="34" charset="0"/>
                <a:ea typeface="Lora"/>
                <a:cs typeface="Lora"/>
                <a:sym typeface="Lora"/>
              </a:rPr>
              <a:t> might start to a coupe against him, to gain more strength and immortality for his sons and himself; He </a:t>
            </a:r>
            <a:r>
              <a:rPr lang="en-US" sz="1400" b="1" spc="86" dirty="0">
                <a:solidFill>
                  <a:srgbClr val="262638"/>
                </a:solidFill>
                <a:latin typeface="Copperplate Gothic Light" pitchFamily="34" charset="0"/>
                <a:ea typeface="Lora"/>
                <a:cs typeface="Lora"/>
                <a:sym typeface="Lora"/>
              </a:rPr>
              <a:t>corrupted</a:t>
            </a:r>
            <a:r>
              <a:rPr lang="en-US" sz="1400" spc="86" dirty="0">
                <a:solidFill>
                  <a:srgbClr val="262638"/>
                </a:solidFill>
                <a:latin typeface="Copperplate Gothic Light" pitchFamily="34" charset="0"/>
                <a:ea typeface="Lora"/>
                <a:cs typeface="Lora"/>
                <a:sym typeface="Lora"/>
              </a:rPr>
              <a:t> some the sages to work for him using their knowledge and conducted a ritual to gain more power and knowledge</a:t>
            </a:r>
            <a:r>
              <a:rPr lang="en-US" sz="1735" spc="86" dirty="0">
                <a:solidFill>
                  <a:srgbClr val="262638"/>
                </a:solidFill>
                <a:latin typeface="Lora"/>
                <a:ea typeface="Lora"/>
                <a:cs typeface="Lora"/>
                <a:sym typeface="Lora"/>
              </a:rPr>
              <a:t>. </a:t>
            </a:r>
          </a:p>
        </p:txBody>
      </p:sp>
    </p:spTree>
  </p:cSld>
  <p:clrMapOvr>
    <a:masterClrMapping/>
  </p:clrMapOvr>
  <mc:AlternateContent xmlns:mc="http://schemas.openxmlformats.org/markup-compatibility/2006" xmlns:p14="http://schemas.microsoft.com/office/powerpoint/2010/main">
    <mc:Choice Requires="p14">
      <p:transition spd="slow" p14:dur="375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75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750"/>
                                        <p:tgtEl>
                                          <p:spTgt spid="3">
                                            <p:txEl>
                                              <p:pRg st="2" end="2"/>
                                            </p:txEl>
                                          </p:spTgt>
                                        </p:tgtEl>
                                      </p:cBhvr>
                                    </p:animEffect>
                                  </p:childTnLst>
                                </p:cTn>
                              </p:par>
                              <p:par>
                                <p:cTn id="11" presetID="47" presetClass="entr" presetSubtype="0" fill="hold" nodeType="withEffect">
                                  <p:stCondLst>
                                    <p:cond delay="5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4750"/>
                                        <p:tgtEl>
                                          <p:spTgt spid="2"/>
                                        </p:tgtEl>
                                      </p:cBhvr>
                                    </p:animEffect>
                                    <p:anim calcmode="lin" valueType="num">
                                      <p:cBhvr>
                                        <p:cTn id="14" dur="4750" fill="hold"/>
                                        <p:tgtEl>
                                          <p:spTgt spid="2"/>
                                        </p:tgtEl>
                                        <p:attrNameLst>
                                          <p:attrName>ppt_x</p:attrName>
                                        </p:attrNameLst>
                                      </p:cBhvr>
                                      <p:tavLst>
                                        <p:tav tm="0">
                                          <p:val>
                                            <p:strVal val="#ppt_x"/>
                                          </p:val>
                                        </p:tav>
                                        <p:tav tm="100000">
                                          <p:val>
                                            <p:strVal val="#ppt_x"/>
                                          </p:val>
                                        </p:tav>
                                      </p:tavLst>
                                    </p:anim>
                                    <p:anim calcmode="lin" valueType="num">
                                      <p:cBhvr>
                                        <p:cTn id="15" dur="4750" fill="hold"/>
                                        <p:tgtEl>
                                          <p:spTgt spid="2"/>
                                        </p:tgtEl>
                                        <p:attrNameLst>
                                          <p:attrName>ppt_y</p:attrName>
                                        </p:attrNameLst>
                                      </p:cBhvr>
                                      <p:tavLst>
                                        <p:tav tm="0">
                                          <p:val>
                                            <p:strVal val="#ppt_y-.1"/>
                                          </p:val>
                                        </p:tav>
                                        <p:tav tm="100000">
                                          <p:val>
                                            <p:strVal val="#ppt_y"/>
                                          </p:val>
                                        </p:tav>
                                      </p:tavLst>
                                    </p:anim>
                                  </p:childTnLst>
                                </p:cTn>
                              </p:par>
                              <p:par>
                                <p:cTn id="16" presetID="14" presetClass="entr" presetSubtype="10" fill="hold" nodeType="withEffect">
                                  <p:stCondLst>
                                    <p:cond delay="35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2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61798" y="469666"/>
            <a:ext cx="4791802" cy="5854934"/>
          </a:xfrm>
          <a:custGeom>
            <a:avLst/>
            <a:gdLst/>
            <a:ahLst/>
            <a:cxnLst/>
            <a:rect l="l" t="t" r="r" b="b"/>
            <a:pathLst>
              <a:path w="4791802" h="4965597">
                <a:moveTo>
                  <a:pt x="0" y="0"/>
                </a:moveTo>
                <a:lnTo>
                  <a:pt x="4791802" y="0"/>
                </a:lnTo>
                <a:lnTo>
                  <a:pt x="4791802" y="4965598"/>
                </a:lnTo>
                <a:lnTo>
                  <a:pt x="0" y="4965598"/>
                </a:lnTo>
                <a:lnTo>
                  <a:pt x="0" y="0"/>
                </a:lnTo>
                <a:close/>
              </a:path>
            </a:pathLst>
          </a:custGeom>
          <a:blipFill>
            <a:blip r:embed="rId2"/>
            <a:stretch>
              <a:fillRect/>
            </a:stretch>
          </a:blipFill>
          <a:effectLst>
            <a:softEdge rad="127000"/>
          </a:effectLst>
        </p:spPr>
      </p:sp>
      <p:sp>
        <p:nvSpPr>
          <p:cNvPr id="3" name="TextBox 3"/>
          <p:cNvSpPr txBox="1"/>
          <p:nvPr/>
        </p:nvSpPr>
        <p:spPr>
          <a:xfrm>
            <a:off x="0" y="431566"/>
            <a:ext cx="4798303" cy="6706964"/>
          </a:xfrm>
          <a:prstGeom prst="rect">
            <a:avLst/>
          </a:prstGeom>
        </p:spPr>
        <p:txBody>
          <a:bodyPr lIns="0" tIns="0" rIns="0" bIns="0" rtlCol="0" anchor="t">
            <a:spAutoFit/>
          </a:bodyPr>
          <a:lstStyle/>
          <a:p>
            <a:pPr algn="l">
              <a:lnSpc>
                <a:spcPts val="2532"/>
              </a:lnSpc>
            </a:pPr>
            <a:r>
              <a:rPr lang="en-US" sz="1808" spc="90" dirty="0">
                <a:solidFill>
                  <a:srgbClr val="262638"/>
                </a:solidFill>
                <a:latin typeface="Copperplate Gothic Light" pitchFamily="34" charset="0"/>
                <a:ea typeface="Lora"/>
                <a:cs typeface="Lora"/>
                <a:sym typeface="Lora"/>
              </a:rPr>
              <a:t>To complete the ritual the king with help </a:t>
            </a:r>
            <a:r>
              <a:rPr lang="en-US" sz="1808" spc="90" dirty="0" smtClean="0">
                <a:solidFill>
                  <a:srgbClr val="262638"/>
                </a:solidFill>
                <a:latin typeface="Copperplate Gothic Light" pitchFamily="34" charset="0"/>
                <a:ea typeface="Lora"/>
                <a:cs typeface="Lora"/>
                <a:sym typeface="Lora"/>
              </a:rPr>
              <a:t>of four sages, </a:t>
            </a:r>
            <a:r>
              <a:rPr lang="en-US" sz="1808" spc="90" dirty="0" smtClean="0">
                <a:solidFill>
                  <a:srgbClr val="00B050"/>
                </a:solidFill>
                <a:latin typeface="Copperplate Gothic Light" pitchFamily="34" charset="0"/>
                <a:ea typeface="Lora"/>
                <a:cs typeface="Lora"/>
                <a:sym typeface="Lora"/>
              </a:rPr>
              <a:t>Leonard</a:t>
            </a:r>
            <a:r>
              <a:rPr lang="en-US" sz="1808" spc="90" dirty="0">
                <a:solidFill>
                  <a:srgbClr val="262638"/>
                </a:solidFill>
                <a:latin typeface="Copperplate Gothic Light" pitchFamily="34" charset="0"/>
                <a:ea typeface="Lora"/>
                <a:cs typeface="Lora"/>
                <a:sym typeface="Lora"/>
              </a:rPr>
              <a:t> </a:t>
            </a:r>
            <a:r>
              <a:rPr lang="en-US" sz="1808" spc="90" dirty="0" smtClean="0">
                <a:solidFill>
                  <a:srgbClr val="262638"/>
                </a:solidFill>
                <a:latin typeface="Copperplate Gothic Light" pitchFamily="34" charset="0"/>
                <a:ea typeface="Lora"/>
                <a:cs typeface="Lora"/>
                <a:sym typeface="Lora"/>
              </a:rPr>
              <a:t>and his </a:t>
            </a:r>
            <a:r>
              <a:rPr lang="en-US" sz="1808" spc="90" dirty="0">
                <a:solidFill>
                  <a:srgbClr val="262638"/>
                </a:solidFill>
                <a:latin typeface="Copperplate Gothic Light" pitchFamily="34" charset="0"/>
                <a:ea typeface="Lora"/>
                <a:cs typeface="Lora"/>
                <a:sym typeface="Lora"/>
              </a:rPr>
              <a:t>son committed crime so </a:t>
            </a:r>
            <a:r>
              <a:rPr lang="en-US" sz="1808" b="1" spc="90" dirty="0">
                <a:solidFill>
                  <a:srgbClr val="262638"/>
                </a:solidFill>
                <a:latin typeface="Copperplate Gothic Light" pitchFamily="34" charset="0"/>
                <a:ea typeface="Lora"/>
                <a:cs typeface="Lora"/>
                <a:sym typeface="Lora"/>
              </a:rPr>
              <a:t>heinous</a:t>
            </a:r>
            <a:r>
              <a:rPr lang="en-US" sz="1808" spc="90" dirty="0">
                <a:solidFill>
                  <a:srgbClr val="262638"/>
                </a:solidFill>
                <a:latin typeface="Copperplate Gothic Light" pitchFamily="34" charset="0"/>
                <a:ea typeface="Lora"/>
                <a:cs typeface="Lora"/>
                <a:sym typeface="Lora"/>
              </a:rPr>
              <a:t> that the ritual became a curse which in return cursed the entire kingdom</a:t>
            </a:r>
          </a:p>
          <a:p>
            <a:pPr algn="l">
              <a:lnSpc>
                <a:spcPts val="2532"/>
              </a:lnSpc>
            </a:pPr>
            <a:r>
              <a:rPr lang="en-US" sz="1808" spc="90" dirty="0">
                <a:solidFill>
                  <a:srgbClr val="262638"/>
                </a:solidFill>
                <a:latin typeface="Copperplate Gothic Light" pitchFamily="34" charset="0"/>
                <a:ea typeface="Lora"/>
                <a:cs typeface="Lora"/>
                <a:sym typeface="Lora"/>
              </a:rPr>
              <a:t>and it’s people to be “rotted for eternity”.</a:t>
            </a:r>
          </a:p>
          <a:p>
            <a:pPr algn="l">
              <a:lnSpc>
                <a:spcPts val="2532"/>
              </a:lnSpc>
            </a:pPr>
            <a:endParaRPr lang="en-US" sz="1808" spc="90" dirty="0">
              <a:solidFill>
                <a:srgbClr val="262638"/>
              </a:solidFill>
              <a:latin typeface="Copperplate Gothic Light" pitchFamily="34" charset="0"/>
              <a:ea typeface="Lora"/>
              <a:cs typeface="Lora"/>
              <a:sym typeface="Lora"/>
            </a:endParaRPr>
          </a:p>
          <a:p>
            <a:pPr algn="l">
              <a:lnSpc>
                <a:spcPts val="2532"/>
              </a:lnSpc>
            </a:pPr>
            <a:r>
              <a:rPr lang="en-US" sz="1808" spc="90" dirty="0">
                <a:solidFill>
                  <a:srgbClr val="262638"/>
                </a:solidFill>
                <a:latin typeface="Copperplate Gothic Light" pitchFamily="34" charset="0"/>
                <a:ea typeface="Lora"/>
                <a:cs typeface="Lora"/>
                <a:sym typeface="Lora"/>
              </a:rPr>
              <a:t>For more than centuries many warriors, mages, heroes, armies came to </a:t>
            </a:r>
            <a:r>
              <a:rPr lang="en-US" sz="1808" spc="90" dirty="0" err="1">
                <a:solidFill>
                  <a:srgbClr val="C00000"/>
                </a:solidFill>
                <a:latin typeface="Copperplate Gothic Light" pitchFamily="34" charset="0"/>
                <a:ea typeface="Lora"/>
                <a:cs typeface="Lora"/>
                <a:sym typeface="Lora"/>
              </a:rPr>
              <a:t>lassarnach</a:t>
            </a:r>
            <a:r>
              <a:rPr lang="en-US" sz="1808" spc="90" dirty="0">
                <a:solidFill>
                  <a:srgbClr val="262638"/>
                </a:solidFill>
                <a:latin typeface="Copperplate Gothic Light" pitchFamily="34" charset="0"/>
                <a:ea typeface="Lora"/>
                <a:cs typeface="Lora"/>
                <a:sym typeface="Lora"/>
              </a:rPr>
              <a:t> to lift the curse as a new Myth formed </a:t>
            </a:r>
          </a:p>
          <a:p>
            <a:pPr algn="l">
              <a:lnSpc>
                <a:spcPts val="2532"/>
              </a:lnSpc>
            </a:pPr>
            <a:r>
              <a:rPr lang="en-US" sz="1808" spc="90" dirty="0">
                <a:solidFill>
                  <a:srgbClr val="262638"/>
                </a:solidFill>
                <a:latin typeface="Copperplate Gothic Light" pitchFamily="34" charset="0"/>
                <a:ea typeface="Lora"/>
                <a:cs typeface="Lora"/>
                <a:sym typeface="Lora"/>
              </a:rPr>
              <a:t>That;</a:t>
            </a:r>
          </a:p>
          <a:p>
            <a:pPr algn="l">
              <a:lnSpc>
                <a:spcPts val="2532"/>
              </a:lnSpc>
            </a:pPr>
            <a:endParaRPr lang="en-US" sz="1808" spc="90" dirty="0">
              <a:solidFill>
                <a:srgbClr val="262638"/>
              </a:solidFill>
              <a:latin typeface="Copperplate Gothic Light" pitchFamily="34" charset="0"/>
              <a:ea typeface="Lora"/>
              <a:cs typeface="Lora"/>
              <a:sym typeface="Lora"/>
            </a:endParaRPr>
          </a:p>
          <a:p>
            <a:pPr algn="l">
              <a:lnSpc>
                <a:spcPts val="2532"/>
              </a:lnSpc>
            </a:pPr>
            <a:r>
              <a:rPr lang="en-US" sz="1808" spc="90" dirty="0">
                <a:solidFill>
                  <a:srgbClr val="262638"/>
                </a:solidFill>
                <a:latin typeface="Bookman Old Style" pitchFamily="18" charset="0"/>
                <a:ea typeface="Lora"/>
                <a:cs typeface="Lora"/>
                <a:sym typeface="Lora"/>
              </a:rPr>
              <a:t>“Who ever lifts the curse of </a:t>
            </a:r>
            <a:r>
              <a:rPr lang="en-US" sz="1808" b="1" spc="90" dirty="0" err="1">
                <a:solidFill>
                  <a:srgbClr val="C00000"/>
                </a:solidFill>
                <a:latin typeface="Bookman Old Style" pitchFamily="18" charset="0"/>
                <a:ea typeface="Lora"/>
                <a:cs typeface="Lora"/>
                <a:sym typeface="Lora"/>
              </a:rPr>
              <a:t>lassarnach</a:t>
            </a:r>
            <a:r>
              <a:rPr lang="en-US" sz="1808" spc="90" dirty="0">
                <a:solidFill>
                  <a:srgbClr val="262638"/>
                </a:solidFill>
                <a:latin typeface="Bookman Old Style" pitchFamily="18" charset="0"/>
                <a:ea typeface="Lora"/>
                <a:cs typeface="Lora"/>
                <a:sym typeface="Lora"/>
              </a:rPr>
              <a:t> will be granted The Divine powers of the Gods themselves and will be a Immortal as along as Time exists”.</a:t>
            </a:r>
          </a:p>
          <a:p>
            <a:pPr algn="l">
              <a:lnSpc>
                <a:spcPts val="2392"/>
              </a:lnSpc>
            </a:pPr>
            <a:endParaRPr lang="en-US" sz="1808" spc="90" dirty="0">
              <a:solidFill>
                <a:srgbClr val="262638"/>
              </a:solidFill>
              <a:latin typeface="Lora"/>
              <a:ea typeface="Lora"/>
              <a:cs typeface="Lora"/>
              <a:sym typeface="Lora"/>
            </a:endParaRPr>
          </a:p>
          <a:p>
            <a:pPr algn="l">
              <a:lnSpc>
                <a:spcPts val="2392"/>
              </a:lnSpc>
            </a:pPr>
            <a:r>
              <a:rPr lang="en-US" sz="1708" spc="85" dirty="0">
                <a:solidFill>
                  <a:srgbClr val="262638"/>
                </a:solidFill>
                <a:latin typeface="Lora"/>
                <a:ea typeface="Lora"/>
                <a:cs typeface="Lora"/>
                <a:sym typeface="Lora"/>
              </a:rPr>
              <a:t>  </a:t>
            </a:r>
          </a:p>
        </p:txBody>
      </p:sp>
    </p:spTree>
  </p:cSld>
  <p:clrMapOvr>
    <a:masterClrMapping/>
  </p:clrMapOvr>
  <mc:AlternateContent xmlns:mc="http://schemas.openxmlformats.org/markup-compatibility/2006" xmlns:p14="http://schemas.microsoft.com/office/powerpoint/2010/main">
    <mc:Choice Requires="p14">
      <p:transition spd="slow" p14:dur="27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0"/>
                                        <p:tgtEl>
                                          <p:spTgt spid="3">
                                            <p:txEl>
                                              <p:pRg st="1" end="1"/>
                                            </p:txEl>
                                          </p:spTgt>
                                        </p:tgtEl>
                                      </p:cBhvr>
                                    </p:animEffect>
                                  </p:childTnLst>
                                </p:cTn>
                              </p:par>
                              <p:par>
                                <p:cTn id="11" presetID="14" presetClass="entr" presetSubtype="5" fill="hold" nodeType="withEffect">
                                  <p:stCondLst>
                                    <p:cond delay="325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vertical)">
                                      <p:cBhvr>
                                        <p:cTn id="13" dur="2250"/>
                                        <p:tgtEl>
                                          <p:spTgt spid="3">
                                            <p:txEl>
                                              <p:pRg st="3" end="3"/>
                                            </p:txEl>
                                          </p:spTgt>
                                        </p:tgtEl>
                                      </p:cBhvr>
                                    </p:animEffect>
                                  </p:childTnLst>
                                </p:cTn>
                              </p:par>
                              <p:par>
                                <p:cTn id="14" presetID="14" presetClass="entr" presetSubtype="5" fill="hold" nodeType="withEffect">
                                  <p:stCondLst>
                                    <p:cond delay="325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vertical)">
                                      <p:cBhvr>
                                        <p:cTn id="16" dur="2250"/>
                                        <p:tgtEl>
                                          <p:spTgt spid="3">
                                            <p:txEl>
                                              <p:pRg st="4" end="4"/>
                                            </p:txEl>
                                          </p:spTgt>
                                        </p:tgtEl>
                                      </p:cBhvr>
                                    </p:animEffect>
                                  </p:childTnLst>
                                </p:cTn>
                              </p:par>
                              <p:par>
                                <p:cTn id="17" presetID="6" presetClass="entr" presetSubtype="16" fill="hold" nodeType="withEffect">
                                  <p:stCondLst>
                                    <p:cond delay="400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4500"/>
                                        <p:tgtEl>
                                          <p:spTgt spid="2"/>
                                        </p:tgtEl>
                                      </p:cBhvr>
                                    </p:animEffect>
                                  </p:childTnLst>
                                </p:cTn>
                              </p:par>
                              <p:par>
                                <p:cTn id="20" presetID="22" presetClass="entr" presetSubtype="1" fill="hold" nodeType="withEffect">
                                  <p:stCondLst>
                                    <p:cond delay="600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up)">
                                      <p:cBhvr>
                                        <p:cTn id="22" dur="4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CC"/>
        </a:solidFill>
        <a:effectLst/>
      </p:bgPr>
    </p:bg>
    <p:spTree>
      <p:nvGrpSpPr>
        <p:cNvPr id="1" name=""/>
        <p:cNvGrpSpPr/>
        <p:nvPr/>
      </p:nvGrpSpPr>
      <p:grpSpPr>
        <a:xfrm>
          <a:off x="0" y="0"/>
          <a:ext cx="0" cy="0"/>
          <a:chOff x="0" y="0"/>
          <a:chExt cx="0" cy="0"/>
        </a:xfrm>
      </p:grpSpPr>
      <p:grpSp>
        <p:nvGrpSpPr>
          <p:cNvPr id="2" name="Group 2"/>
          <p:cNvGrpSpPr/>
          <p:nvPr/>
        </p:nvGrpSpPr>
        <p:grpSpPr>
          <a:xfrm>
            <a:off x="-323850" y="5124450"/>
            <a:ext cx="10290076" cy="2514319"/>
            <a:chOff x="0" y="0"/>
            <a:chExt cx="13720101" cy="3352425"/>
          </a:xfrm>
        </p:grpSpPr>
        <p:pic>
          <p:nvPicPr>
            <p:cNvPr id="3" name="Picture 3"/>
            <p:cNvPicPr>
              <a:picLocks noChangeAspect="1"/>
            </p:cNvPicPr>
            <p:nvPr/>
          </p:nvPicPr>
          <p:blipFill>
            <a:blip r:embed="rId2"/>
            <a:srcRect t="31697" b="31697"/>
            <a:stretch>
              <a:fillRect/>
            </a:stretch>
          </p:blipFill>
          <p:spPr>
            <a:xfrm>
              <a:off x="0" y="0"/>
              <a:ext cx="13720101" cy="3352425"/>
            </a:xfrm>
            <a:prstGeom prst="rect">
              <a:avLst/>
            </a:prstGeom>
          </p:spPr>
        </p:pic>
      </p:grpSp>
      <p:sp>
        <p:nvSpPr>
          <p:cNvPr id="4" name="TextBox 4"/>
          <p:cNvSpPr txBox="1"/>
          <p:nvPr/>
        </p:nvSpPr>
        <p:spPr>
          <a:xfrm>
            <a:off x="5638800" y="2741275"/>
            <a:ext cx="4114800" cy="307777"/>
          </a:xfrm>
          <a:prstGeom prst="rect">
            <a:avLst/>
          </a:prstGeom>
        </p:spPr>
        <p:txBody>
          <a:bodyPr lIns="0" tIns="0" rIns="0" bIns="0" rtlCol="0" anchor="t">
            <a:spAutoFit/>
          </a:bodyPr>
          <a:lstStyle/>
          <a:p>
            <a:pPr algn="l">
              <a:lnSpc>
                <a:spcPts val="2392"/>
              </a:lnSpc>
            </a:pPr>
            <a:r>
              <a:rPr lang="en-US" sz="1708" b="1" spc="256" dirty="0">
                <a:solidFill>
                  <a:srgbClr val="C00000"/>
                </a:solidFill>
                <a:latin typeface="Agency FB" pitchFamily="34" charset="0"/>
                <a:ea typeface="Lora Bold"/>
                <a:cs typeface="Lora Bold"/>
                <a:sym typeface="Lora Bold"/>
              </a:rPr>
              <a:t>-RATHNA KAMAL</a:t>
            </a:r>
          </a:p>
        </p:txBody>
      </p:sp>
      <p:sp>
        <p:nvSpPr>
          <p:cNvPr id="5" name="TextBox 5"/>
          <p:cNvSpPr txBox="1"/>
          <p:nvPr/>
        </p:nvSpPr>
        <p:spPr>
          <a:xfrm>
            <a:off x="2516745" y="977467"/>
            <a:ext cx="4114800" cy="1854867"/>
          </a:xfrm>
          <a:prstGeom prst="rect">
            <a:avLst/>
          </a:prstGeom>
        </p:spPr>
        <p:txBody>
          <a:bodyPr lIns="0" tIns="0" rIns="0" bIns="0" rtlCol="0" anchor="t">
            <a:spAutoFit/>
          </a:bodyPr>
          <a:lstStyle/>
          <a:p>
            <a:pPr algn="l">
              <a:lnSpc>
                <a:spcPts val="2392"/>
              </a:lnSpc>
            </a:pPr>
            <a:r>
              <a:rPr lang="en-US" sz="2000" spc="85" dirty="0">
                <a:solidFill>
                  <a:srgbClr val="262638"/>
                </a:solidFill>
                <a:latin typeface="Gill Sans MT" pitchFamily="34" charset="0"/>
                <a:ea typeface="Lora"/>
                <a:cs typeface="Lora"/>
                <a:sym typeface="Lora"/>
              </a:rPr>
              <a:t>I hope the story meet your requirements, If or If not Thank you for taking time to read My short story; I have much more if you needed. Best Regards. </a:t>
            </a:r>
          </a:p>
          <a:p>
            <a:pPr algn="l">
              <a:lnSpc>
                <a:spcPts val="2672"/>
              </a:lnSpc>
            </a:pPr>
            <a:endParaRPr lang="en-US" sz="1708" spc="85" dirty="0">
              <a:solidFill>
                <a:srgbClr val="262638"/>
              </a:solidFill>
              <a:latin typeface="Lora"/>
              <a:ea typeface="Lora"/>
              <a:cs typeface="Lora"/>
              <a:sym typeface="Lora"/>
            </a:endParaRPr>
          </a:p>
        </p:txBody>
      </p:sp>
      <p:sp>
        <p:nvSpPr>
          <p:cNvPr id="6" name="TextBox 5"/>
          <p:cNvSpPr txBox="1"/>
          <p:nvPr/>
        </p:nvSpPr>
        <p:spPr>
          <a:xfrm>
            <a:off x="914400" y="3505200"/>
            <a:ext cx="7529241" cy="923330"/>
          </a:xfrm>
          <a:prstGeom prst="rect">
            <a:avLst/>
          </a:prstGeom>
          <a:noFill/>
        </p:spPr>
        <p:txBody>
          <a:bodyPr wrap="none" rtlCol="0">
            <a:spAutoFit/>
          </a:bodyPr>
          <a:lstStyle/>
          <a:p>
            <a:r>
              <a:rPr lang="en-US" dirty="0" smtClean="0">
                <a:latin typeface="Copperplate Gothic Light" pitchFamily="34" charset="0"/>
              </a:rPr>
              <a:t>Contact:</a:t>
            </a:r>
          </a:p>
          <a:p>
            <a:r>
              <a:rPr lang="en-US" dirty="0">
                <a:latin typeface="Copperplate Gothic Light" pitchFamily="34" charset="0"/>
              </a:rPr>
              <a:t> </a:t>
            </a:r>
            <a:r>
              <a:rPr lang="en-US" dirty="0" smtClean="0">
                <a:latin typeface="Copperplate Gothic Light" pitchFamily="34" charset="0"/>
              </a:rPr>
              <a:t>                Email:</a:t>
            </a:r>
          </a:p>
          <a:p>
            <a:r>
              <a:rPr lang="en-US" dirty="0">
                <a:latin typeface="Copperplate Gothic Light" pitchFamily="34" charset="0"/>
              </a:rPr>
              <a:t> </a:t>
            </a:r>
            <a:r>
              <a:rPr lang="en-US" dirty="0" smtClean="0">
                <a:latin typeface="Copperplate Gothic Light" pitchFamily="34" charset="0"/>
              </a:rPr>
              <a:t>                              Rathnakamaljonnalagadda2004@gmail.com</a:t>
            </a:r>
          </a:p>
        </p:txBody>
      </p:sp>
    </p:spTree>
  </p:cSld>
  <p:clrMapOvr>
    <a:masterClrMapping/>
  </p:clrMapOvr>
  <mc:AlternateContent xmlns:mc="http://schemas.openxmlformats.org/markup-compatibility/2006">
    <mc:Choice xmlns:p14="http://schemas.microsoft.com/office/powerpoint/2010/main" Requires="p14">
      <p:transition spd="slow" p14:dur="55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500"/>
                                        <p:tgtEl>
                                          <p:spTgt spid="5"/>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4250"/>
                                        <p:tgtEl>
                                          <p:spTgt spid="4"/>
                                        </p:tgtEl>
                                      </p:cBhvr>
                                    </p:animEffect>
                                  </p:childTnLst>
                                </p:cTn>
                              </p:par>
                              <p:par>
                                <p:cTn id="11" presetID="16" presetClass="entr" presetSubtype="37" fill="hold" grpId="0" nodeType="withEffect">
                                  <p:stCondLst>
                                    <p:cond delay="575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3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CC"/>
        </a:solidFill>
        <a:effectLst/>
      </p:bgPr>
    </p:bg>
    <p:spTree>
      <p:nvGrpSpPr>
        <p:cNvPr id="1" name=""/>
        <p:cNvGrpSpPr/>
        <p:nvPr/>
      </p:nvGrpSpPr>
      <p:grpSpPr>
        <a:xfrm>
          <a:off x="0" y="0"/>
          <a:ext cx="0" cy="0"/>
          <a:chOff x="0" y="0"/>
          <a:chExt cx="0" cy="0"/>
        </a:xfrm>
      </p:grpSpPr>
      <p:grpSp>
        <p:nvGrpSpPr>
          <p:cNvPr id="2" name="Group 2"/>
          <p:cNvGrpSpPr/>
          <p:nvPr/>
        </p:nvGrpSpPr>
        <p:grpSpPr>
          <a:xfrm>
            <a:off x="-266700" y="2609850"/>
            <a:ext cx="9448773" cy="4876819"/>
            <a:chOff x="0" y="0"/>
            <a:chExt cx="12598365" cy="6502425"/>
          </a:xfrm>
        </p:grpSpPr>
        <p:pic>
          <p:nvPicPr>
            <p:cNvPr id="3" name="Picture 3"/>
            <p:cNvPicPr>
              <a:picLocks noChangeAspect="1"/>
            </p:cNvPicPr>
            <p:nvPr/>
          </p:nvPicPr>
          <p:blipFill>
            <a:blip r:embed="rId2"/>
            <a:srcRect t="11338" b="11338"/>
            <a:stretch>
              <a:fillRect/>
            </a:stretch>
          </p:blipFill>
          <p:spPr>
            <a:xfrm>
              <a:off x="0" y="0"/>
              <a:ext cx="12598365" cy="6502425"/>
            </a:xfrm>
            <a:prstGeom prst="rect">
              <a:avLst/>
            </a:prstGeom>
          </p:spPr>
        </p:pic>
      </p:grpSp>
      <p:sp>
        <p:nvSpPr>
          <p:cNvPr id="4" name="TextBox 4"/>
          <p:cNvSpPr txBox="1"/>
          <p:nvPr/>
        </p:nvSpPr>
        <p:spPr>
          <a:xfrm>
            <a:off x="571500" y="681863"/>
            <a:ext cx="7581900" cy="904094"/>
          </a:xfrm>
          <a:prstGeom prst="rect">
            <a:avLst/>
          </a:prstGeom>
        </p:spPr>
        <p:txBody>
          <a:bodyPr lIns="0" tIns="0" rIns="0" bIns="0" rtlCol="0" anchor="t">
            <a:spAutoFit/>
          </a:bodyPr>
          <a:lstStyle/>
          <a:p>
            <a:pPr algn="l">
              <a:lnSpc>
                <a:spcPts val="6182"/>
              </a:lnSpc>
            </a:pPr>
            <a:r>
              <a:rPr lang="en-US" sz="8000" b="1" dirty="0">
                <a:solidFill>
                  <a:srgbClr val="262638"/>
                </a:solidFill>
                <a:latin typeface="Microsoft Himalaya" pitchFamily="2" charset="0"/>
                <a:ea typeface="Microsoft Himalaya" pitchFamily="2" charset="0"/>
                <a:cs typeface="Microsoft Himalaya" pitchFamily="2" charset="0"/>
                <a:sym typeface="Montserrat Classic Bold"/>
              </a:rPr>
              <a:t>Thank You!</a:t>
            </a:r>
          </a:p>
        </p:txBody>
      </p:sp>
      <p:sp>
        <p:nvSpPr>
          <p:cNvPr id="5" name="Freeform 5"/>
          <p:cNvSpPr/>
          <p:nvPr/>
        </p:nvSpPr>
        <p:spPr>
          <a:xfrm>
            <a:off x="8763000" y="-361950"/>
            <a:ext cx="983864" cy="8191653"/>
          </a:xfrm>
          <a:custGeom>
            <a:avLst/>
            <a:gdLst/>
            <a:ahLst/>
            <a:cxnLst/>
            <a:rect l="l" t="t" r="r" b="b"/>
            <a:pathLst>
              <a:path w="983864" h="8191653">
                <a:moveTo>
                  <a:pt x="0" y="0"/>
                </a:moveTo>
                <a:lnTo>
                  <a:pt x="983864" y="0"/>
                </a:lnTo>
                <a:lnTo>
                  <a:pt x="983864" y="8191653"/>
                </a:lnTo>
                <a:lnTo>
                  <a:pt x="0" y="8191653"/>
                </a:lnTo>
                <a:lnTo>
                  <a:pt x="0" y="0"/>
                </a:lnTo>
                <a:close/>
              </a:path>
            </a:pathLst>
          </a:custGeom>
          <a:blipFill>
            <a:blip r:embed="rId3">
              <a:extLst>
                <a:ext uri="{96DAC541-7B7A-43D3-8B79-37D633B846F1}">
                  <asvg:svgBlip xmlns:asvg="http://schemas.microsoft.com/office/drawing/2016/SVG/main" xmlns="" r:embed="rId4"/>
                </a:ext>
              </a:extLst>
            </a:blip>
            <a:stretch>
              <a:fillRect l="-366300" r="-366300"/>
            </a:stretch>
          </a:blipFill>
        </p:spPr>
      </p:sp>
      <p:sp>
        <p:nvSpPr>
          <p:cNvPr id="7" name="Rectangle 6"/>
          <p:cNvSpPr/>
          <p:nvPr/>
        </p:nvSpPr>
        <p:spPr>
          <a:xfrm>
            <a:off x="606958" y="3722064"/>
            <a:ext cx="7089241" cy="2123658"/>
          </a:xfrm>
          <a:prstGeom prst="rect">
            <a:avLst/>
          </a:prstGeom>
        </p:spPr>
        <p:txBody>
          <a:bodyPr wrap="square">
            <a:spAutoFit/>
          </a:bodyPr>
          <a:lstStyle/>
          <a:p>
            <a:r>
              <a:rPr lang="en-US" sz="4400" b="1" dirty="0">
                <a:solidFill>
                  <a:srgbClr val="12AE59"/>
                </a:solidFill>
                <a:latin typeface="Copperplate Gothic Light" pitchFamily="34" charset="0"/>
              </a:rPr>
              <a:t>Life is either a</a:t>
            </a:r>
          </a:p>
          <a:p>
            <a:r>
              <a:rPr lang="en-US" sz="4400" b="1" dirty="0">
                <a:solidFill>
                  <a:srgbClr val="12AE59"/>
                </a:solidFill>
                <a:latin typeface="Copperplate Gothic Light" pitchFamily="34" charset="0"/>
              </a:rPr>
              <a:t>daring adventure or nothing at all.</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750"/>
                                        <p:tgtEl>
                                          <p:spTgt spid="4">
                                            <p:txEl>
                                              <p:pRg st="0" end="0"/>
                                            </p:txEl>
                                          </p:spTgt>
                                        </p:tgtEl>
                                      </p:cBhvr>
                                    </p:animEffect>
                                    <p:anim calcmode="lin" valueType="num">
                                      <p:cBhvr>
                                        <p:cTn id="8" dur="2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7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3500"/>
                                        <p:tgtEl>
                                          <p:spTgt spid="7">
                                            <p:txEl>
                                              <p:pRg st="0" end="0"/>
                                            </p:txEl>
                                          </p:spTgt>
                                        </p:tgtEl>
                                      </p:cBhvr>
                                    </p:animEffect>
                                  </p:childTnLst>
                                </p:cTn>
                              </p:par>
                              <p:par>
                                <p:cTn id="13" presetID="10" presetClass="entr" presetSubtype="0" fill="hold" nodeType="withEffect">
                                  <p:stCondLst>
                                    <p:cond delay="250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3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38"/>
        </a:solidFill>
        <a:effectLst/>
      </p:bgPr>
    </p:bg>
    <p:spTree>
      <p:nvGrpSpPr>
        <p:cNvPr id="1" name=""/>
        <p:cNvGrpSpPr/>
        <p:nvPr/>
      </p:nvGrpSpPr>
      <p:grpSpPr>
        <a:xfrm>
          <a:off x="0" y="0"/>
          <a:ext cx="0" cy="0"/>
          <a:chOff x="0" y="0"/>
          <a:chExt cx="0" cy="0"/>
        </a:xfrm>
      </p:grpSpPr>
      <p:grpSp>
        <p:nvGrpSpPr>
          <p:cNvPr id="2" name="Group 2"/>
          <p:cNvGrpSpPr/>
          <p:nvPr/>
        </p:nvGrpSpPr>
        <p:grpSpPr>
          <a:xfrm>
            <a:off x="-444307" y="-95209"/>
            <a:ext cx="10648452" cy="7668982"/>
            <a:chOff x="0" y="0"/>
            <a:chExt cx="14197936" cy="10225309"/>
          </a:xfrm>
        </p:grpSpPr>
        <p:pic>
          <p:nvPicPr>
            <p:cNvPr id="3" name="Picture 3"/>
            <p:cNvPicPr>
              <a:picLocks noChangeAspect="1"/>
            </p:cNvPicPr>
            <p:nvPr/>
          </p:nvPicPr>
          <p:blipFill>
            <a:blip r:embed="rId2">
              <a:alphaModFix amt="30000"/>
            </a:blip>
            <a:srcRect l="10948" r="10948"/>
            <a:stretch>
              <a:fillRect/>
            </a:stretch>
          </p:blipFill>
          <p:spPr>
            <a:xfrm>
              <a:off x="0" y="0"/>
              <a:ext cx="14197936" cy="10225309"/>
            </a:xfrm>
            <a:prstGeom prst="rect">
              <a:avLst/>
            </a:prstGeom>
          </p:spPr>
        </p:pic>
      </p:grpSp>
      <p:grpSp>
        <p:nvGrpSpPr>
          <p:cNvPr id="4" name="Group 4"/>
          <p:cNvGrpSpPr/>
          <p:nvPr/>
        </p:nvGrpSpPr>
        <p:grpSpPr>
          <a:xfrm>
            <a:off x="1012723" y="370003"/>
            <a:ext cx="7734391" cy="6112095"/>
            <a:chOff x="0" y="104775"/>
            <a:chExt cx="10312521" cy="8149460"/>
          </a:xfrm>
        </p:grpSpPr>
        <p:sp>
          <p:nvSpPr>
            <p:cNvPr id="5" name="TextBox 5"/>
            <p:cNvSpPr txBox="1"/>
            <p:nvPr/>
          </p:nvSpPr>
          <p:spPr>
            <a:xfrm>
              <a:off x="0" y="104775"/>
              <a:ext cx="10312521" cy="797312"/>
            </a:xfrm>
            <a:prstGeom prst="rect">
              <a:avLst/>
            </a:prstGeom>
          </p:spPr>
          <p:txBody>
            <a:bodyPr lIns="0" tIns="0" rIns="0" bIns="0" rtlCol="0" anchor="t">
              <a:spAutoFit/>
            </a:bodyPr>
            <a:lstStyle/>
            <a:p>
              <a:pPr algn="l">
                <a:lnSpc>
                  <a:spcPts val="4636"/>
                </a:lnSpc>
              </a:pPr>
              <a:r>
                <a:rPr lang="en-US" sz="4830" b="1" dirty="0">
                  <a:solidFill>
                    <a:srgbClr val="94DDCC"/>
                  </a:solidFill>
                  <a:latin typeface="Script MT Bold" pitchFamily="66" charset="0"/>
                  <a:ea typeface="Montserrat Classic Bold"/>
                  <a:cs typeface="Montserrat Classic Bold"/>
                  <a:sym typeface="Montserrat Classic Bold"/>
                </a:rPr>
                <a:t>Greetings,</a:t>
              </a:r>
            </a:p>
          </p:txBody>
        </p:sp>
        <p:sp>
          <p:nvSpPr>
            <p:cNvPr id="6" name="TextBox 6"/>
            <p:cNvSpPr txBox="1"/>
            <p:nvPr/>
          </p:nvSpPr>
          <p:spPr>
            <a:xfrm>
              <a:off x="0" y="1215898"/>
              <a:ext cx="10312521" cy="7038337"/>
            </a:xfrm>
            <a:prstGeom prst="rect">
              <a:avLst/>
            </a:prstGeom>
          </p:spPr>
          <p:txBody>
            <a:bodyPr lIns="0" tIns="0" rIns="0" bIns="0" rtlCol="0" anchor="t">
              <a:spAutoFit/>
            </a:bodyPr>
            <a:lstStyle/>
            <a:p>
              <a:pPr algn="l">
                <a:lnSpc>
                  <a:spcPts val="2115"/>
                </a:lnSpc>
              </a:pPr>
              <a:r>
                <a:rPr lang="en-US" sz="1511" spc="226" dirty="0">
                  <a:solidFill>
                    <a:srgbClr val="FFFFFF"/>
                  </a:solidFill>
                  <a:latin typeface="Copperplate Gothic Light" pitchFamily="34" charset="0"/>
                  <a:ea typeface="Lora"/>
                  <a:cs typeface="Lora"/>
                  <a:sym typeface="Lora"/>
                </a:rPr>
                <a:t>MY NAME IS JONNALAGADDA RATHNA KAMAL; AN ASPIRING STORY WRITER AND HAVE A KEEN EYE FOR CREATIVE REGARDING QUEST DEVELOPMENT AND DESIGNING IT. THIS MY STORY APPLICATION REGARDING TO JOIN YOUR </a:t>
              </a:r>
              <a:r>
                <a:rPr lang="en-US" sz="1511" spc="226" dirty="0" err="1" smtClean="0">
                  <a:solidFill>
                    <a:srgbClr val="FFFFFF"/>
                  </a:solidFill>
                  <a:latin typeface="Copperplate Gothic Light" pitchFamily="34" charset="0"/>
                  <a:ea typeface="Lora"/>
                  <a:cs typeface="Lora"/>
                  <a:sym typeface="Lora"/>
                </a:rPr>
                <a:t>COMPANy</a:t>
              </a:r>
              <a:r>
                <a:rPr lang="en-US" sz="1511" spc="226" dirty="0" smtClean="0">
                  <a:solidFill>
                    <a:srgbClr val="FFFFFF"/>
                  </a:solidFill>
                  <a:latin typeface="Copperplate Gothic Light" pitchFamily="34" charset="0"/>
                  <a:ea typeface="Lora"/>
                  <a:cs typeface="Lora"/>
                  <a:sym typeface="Lora"/>
                </a:rPr>
                <a:t> </a:t>
              </a:r>
              <a:r>
                <a:rPr lang="en-US" sz="1511" spc="226" dirty="0">
                  <a:solidFill>
                    <a:srgbClr val="FFFFFF"/>
                  </a:solidFill>
                  <a:latin typeface="Copperplate Gothic Light" pitchFamily="34" charset="0"/>
                  <a:ea typeface="Lora"/>
                  <a:cs typeface="Lora"/>
                  <a:sym typeface="Lora"/>
                </a:rPr>
                <a:t>AS AN ‘INTERN’ IN GAME PLANNER FOR QUEST DESIGNING AND DEVELOPMENT.</a:t>
              </a:r>
            </a:p>
            <a:p>
              <a:pPr algn="l">
                <a:lnSpc>
                  <a:spcPts val="2115"/>
                </a:lnSpc>
              </a:pPr>
              <a:endParaRPr lang="en-US" sz="1511" spc="226" dirty="0">
                <a:solidFill>
                  <a:srgbClr val="FFFFFF"/>
                </a:solidFill>
                <a:latin typeface="Copperplate Gothic Light" pitchFamily="34" charset="0"/>
                <a:ea typeface="Lora"/>
                <a:cs typeface="Lora"/>
                <a:sym typeface="Lora"/>
              </a:endParaRPr>
            </a:p>
            <a:p>
              <a:pPr algn="l">
                <a:lnSpc>
                  <a:spcPts val="2115"/>
                </a:lnSpc>
              </a:pPr>
              <a:r>
                <a:rPr lang="en-US" sz="1511" spc="226" dirty="0">
                  <a:solidFill>
                    <a:srgbClr val="FFFFFF"/>
                  </a:solidFill>
                  <a:latin typeface="Copperplate Gothic Light" pitchFamily="34" charset="0"/>
                  <a:ea typeface="Lora"/>
                  <a:cs typeface="Lora"/>
                  <a:sym typeface="Lora"/>
                </a:rPr>
                <a:t>IF YOU LIKE MY STORY OR MY APPLICATION WE CAN TALK IT OVER AND CAN MOVE FORWARD WITH NEXT STEP, THANK YOU.</a:t>
              </a:r>
            </a:p>
            <a:p>
              <a:pPr algn="l">
                <a:lnSpc>
                  <a:spcPts val="2395"/>
                </a:lnSpc>
              </a:pPr>
              <a:endParaRPr lang="en-US" sz="1511" spc="226" dirty="0">
                <a:solidFill>
                  <a:srgbClr val="FFFFFF"/>
                </a:solidFill>
                <a:latin typeface="Copperplate Gothic Light" pitchFamily="34" charset="0"/>
                <a:ea typeface="Lora"/>
                <a:cs typeface="Lora"/>
                <a:sym typeface="Lora"/>
              </a:endParaRPr>
            </a:p>
            <a:p>
              <a:pPr algn="l">
                <a:lnSpc>
                  <a:spcPts val="2115"/>
                </a:lnSpc>
              </a:pPr>
              <a:r>
                <a:rPr lang="en-US" sz="1511" spc="226" dirty="0">
                  <a:solidFill>
                    <a:srgbClr val="FFFFFF"/>
                  </a:solidFill>
                  <a:latin typeface="Copperplate Gothic Light" pitchFamily="34" charset="0"/>
                  <a:ea typeface="Lora"/>
                  <a:cs typeface="Lora"/>
                  <a:sym typeface="Lora"/>
                </a:rPr>
                <a:t>THE STORY PRESENTED IS MADE OF FICTION.IF THERE ARE ANY KIND OF RESEMBLANCES TO THE REAL WORLD IN THE FORM OF NAMES , PLACES, THINGS; THOSE ARE PURELY COINCIDENTAL AND NOT BY MEANS REFERRING TO ANY REAL LIFE CHARACTERS; THANK YOU.</a:t>
              </a:r>
            </a:p>
            <a:p>
              <a:pPr algn="l">
                <a:lnSpc>
                  <a:spcPts val="2535"/>
                </a:lnSpc>
              </a:pPr>
              <a:endParaRPr lang="en-US" sz="1511" spc="226" dirty="0">
                <a:solidFill>
                  <a:srgbClr val="FFFFFF"/>
                </a:solidFill>
                <a:latin typeface="Lora"/>
                <a:ea typeface="Lora"/>
                <a:cs typeface="Lora"/>
                <a:sym typeface="Lora"/>
              </a:endParaRPr>
            </a:p>
            <a:p>
              <a:pPr algn="l">
                <a:lnSpc>
                  <a:spcPts val="2535"/>
                </a:lnSpc>
              </a:pPr>
              <a:endParaRPr lang="en-US" sz="1511" spc="226" dirty="0">
                <a:solidFill>
                  <a:srgbClr val="FFFFFF"/>
                </a:solidFill>
                <a:latin typeface="Lora"/>
                <a:ea typeface="Lora"/>
                <a:cs typeface="Lora"/>
                <a:sym typeface="Lora"/>
              </a:endParaRPr>
            </a:p>
            <a:p>
              <a:pPr algn="l">
                <a:lnSpc>
                  <a:spcPts val="2535"/>
                </a:lnSpc>
              </a:pPr>
              <a:endParaRPr lang="en-US" sz="1511" spc="226" dirty="0">
                <a:solidFill>
                  <a:srgbClr val="FFFFFF"/>
                </a:solidFill>
                <a:latin typeface="Lora"/>
                <a:ea typeface="Lora"/>
                <a:cs typeface="Lora"/>
                <a:sym typeface="Lora"/>
              </a:endParaRPr>
            </a:p>
          </p:txBody>
        </p:sp>
      </p:grpSp>
      <p:sp>
        <p:nvSpPr>
          <p:cNvPr id="7" name="Freeform 7"/>
          <p:cNvSpPr/>
          <p:nvPr/>
        </p:nvSpPr>
        <p:spPr>
          <a:xfrm>
            <a:off x="-114300" y="-266700"/>
            <a:ext cx="1105050" cy="7581653"/>
          </a:xfrm>
          <a:custGeom>
            <a:avLst/>
            <a:gdLst/>
            <a:ahLst/>
            <a:cxnLst/>
            <a:rect l="l" t="t" r="r" b="b"/>
            <a:pathLst>
              <a:path w="1105050" h="7581653">
                <a:moveTo>
                  <a:pt x="0" y="0"/>
                </a:moveTo>
                <a:lnTo>
                  <a:pt x="1105050" y="0"/>
                </a:lnTo>
                <a:lnTo>
                  <a:pt x="1105050" y="7581653"/>
                </a:lnTo>
                <a:lnTo>
                  <a:pt x="0" y="7581653"/>
                </a:lnTo>
                <a:lnTo>
                  <a:pt x="0" y="0"/>
                </a:lnTo>
                <a:close/>
              </a:path>
            </a:pathLst>
          </a:custGeom>
          <a:blipFill>
            <a:blip r:embed="rId3">
              <a:extLst>
                <a:ext uri="{96DAC541-7B7A-43D3-8B79-37D633B846F1}">
                  <asvg:svgBlip xmlns:asvg="http://schemas.microsoft.com/office/drawing/2016/SVG/main" xmlns="" r:embed="rId4"/>
                </a:ext>
              </a:extLst>
            </a:blip>
            <a:stretch>
              <a:fillRect l="-293045" r="-293045"/>
            </a:stretch>
          </a:blipFill>
        </p:spPr>
      </p:sp>
    </p:spTree>
  </p:cSld>
  <p:clrMapOvr>
    <a:masterClrMapping/>
  </p:clrMapOvr>
  <mc:AlternateContent xmlns:mc="http://schemas.openxmlformats.org/markup-compatibility/2006" xmlns:p14="http://schemas.microsoft.com/office/powerpoint/2010/main">
    <mc:Choice Requires="p14">
      <p:transition spd="slow" p14:dur="25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6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38"/>
        </a:solidFill>
        <a:effectLst/>
      </p:bgPr>
    </p:bg>
    <p:spTree>
      <p:nvGrpSpPr>
        <p:cNvPr id="1" name=""/>
        <p:cNvGrpSpPr/>
        <p:nvPr/>
      </p:nvGrpSpPr>
      <p:grpSpPr>
        <a:xfrm>
          <a:off x="0" y="0"/>
          <a:ext cx="0" cy="0"/>
          <a:chOff x="0" y="0"/>
          <a:chExt cx="0" cy="0"/>
        </a:xfrm>
      </p:grpSpPr>
      <p:grpSp>
        <p:nvGrpSpPr>
          <p:cNvPr id="2" name="Group 2"/>
          <p:cNvGrpSpPr/>
          <p:nvPr/>
        </p:nvGrpSpPr>
        <p:grpSpPr>
          <a:xfrm>
            <a:off x="-444307" y="-95209"/>
            <a:ext cx="10648452" cy="7668982"/>
            <a:chOff x="0" y="0"/>
            <a:chExt cx="14197936" cy="10225309"/>
          </a:xfrm>
        </p:grpSpPr>
        <p:pic>
          <p:nvPicPr>
            <p:cNvPr id="3" name="Picture 3"/>
            <p:cNvPicPr>
              <a:picLocks noChangeAspect="1"/>
            </p:cNvPicPr>
            <p:nvPr/>
          </p:nvPicPr>
          <p:blipFill>
            <a:blip r:embed="rId2">
              <a:alphaModFix amt="30000"/>
            </a:blip>
            <a:srcRect l="10948" r="10948"/>
            <a:stretch>
              <a:fillRect/>
            </a:stretch>
          </p:blipFill>
          <p:spPr>
            <a:xfrm>
              <a:off x="0" y="0"/>
              <a:ext cx="14197936" cy="10225309"/>
            </a:xfrm>
            <a:prstGeom prst="rect">
              <a:avLst/>
            </a:prstGeom>
          </p:spPr>
        </p:pic>
      </p:grpSp>
      <p:sp>
        <p:nvSpPr>
          <p:cNvPr id="6" name="TextBox 6"/>
          <p:cNvSpPr txBox="1"/>
          <p:nvPr/>
        </p:nvSpPr>
        <p:spPr>
          <a:xfrm>
            <a:off x="1012723" y="1203345"/>
            <a:ext cx="7734391" cy="4167808"/>
          </a:xfrm>
          <a:prstGeom prst="rect">
            <a:avLst/>
          </a:prstGeom>
        </p:spPr>
        <p:txBody>
          <a:bodyPr lIns="0" tIns="0" rIns="0" bIns="0" rtlCol="0" anchor="t">
            <a:spAutoFit/>
          </a:bodyPr>
          <a:lstStyle/>
          <a:p>
            <a:pPr lvl="0">
              <a:lnSpc>
                <a:spcPts val="4339"/>
              </a:lnSpc>
            </a:pPr>
            <a:r>
              <a:rPr lang="en-US" sz="2400" dirty="0">
                <a:solidFill>
                  <a:srgbClr val="FFFFFF"/>
                </a:solidFill>
                <a:latin typeface="Agency FB" pitchFamily="34" charset="0"/>
                <a:ea typeface="TT Mussels"/>
                <a:cs typeface="TT Mussels"/>
                <a:sym typeface="TT Mussels"/>
              </a:rPr>
              <a:t>The Given PPT will be a read-only </a:t>
            </a:r>
            <a:r>
              <a:rPr lang="en-US" sz="2400" dirty="0" smtClean="0">
                <a:solidFill>
                  <a:srgbClr val="FFFFFF"/>
                </a:solidFill>
                <a:latin typeface="Agency FB" pitchFamily="34" charset="0"/>
                <a:ea typeface="TT Mussels"/>
                <a:cs typeface="TT Mussels"/>
                <a:sym typeface="TT Mussels"/>
              </a:rPr>
              <a:t>File. </a:t>
            </a:r>
            <a:r>
              <a:rPr lang="en-US" sz="2400" dirty="0">
                <a:solidFill>
                  <a:srgbClr val="FFFFFF"/>
                </a:solidFill>
                <a:latin typeface="Agency FB" pitchFamily="34" charset="0"/>
                <a:ea typeface="TT Mussels"/>
                <a:cs typeface="TT Mussels"/>
                <a:sym typeface="TT Mussels"/>
              </a:rPr>
              <a:t>The slide show will be in it’s best format form so that you the “Reader” can enjoy.</a:t>
            </a:r>
          </a:p>
          <a:p>
            <a:pPr lvl="0">
              <a:lnSpc>
                <a:spcPts val="4339"/>
              </a:lnSpc>
            </a:pPr>
            <a:r>
              <a:rPr lang="en-US" sz="2400" dirty="0">
                <a:solidFill>
                  <a:srgbClr val="FFFFFF"/>
                </a:solidFill>
                <a:latin typeface="Agency FB" pitchFamily="34" charset="0"/>
                <a:ea typeface="TT Mussels"/>
                <a:cs typeface="TT Mussels"/>
                <a:sym typeface="TT Mussels"/>
              </a:rPr>
              <a:t>Thank you.    </a:t>
            </a:r>
          </a:p>
          <a:p>
            <a:pPr lvl="0">
              <a:lnSpc>
                <a:spcPts val="4339"/>
              </a:lnSpc>
            </a:pPr>
            <a:r>
              <a:rPr lang="en-US" sz="1400" dirty="0">
                <a:solidFill>
                  <a:srgbClr val="FFFFFF"/>
                </a:solidFill>
                <a:latin typeface="TT Mussels"/>
                <a:ea typeface="TT Mussels"/>
                <a:cs typeface="TT Mussels"/>
                <a:sym typeface="TT Mussels"/>
              </a:rPr>
              <a:t>                                                                                                                                                                                                                                                                                                                                                                                                                       </a:t>
            </a:r>
            <a:r>
              <a:rPr lang="en-US" sz="2400" dirty="0">
                <a:solidFill>
                  <a:srgbClr val="C00000"/>
                </a:solidFill>
                <a:latin typeface="Sitka Text" pitchFamily="2" charset="0"/>
                <a:ea typeface="STLiti" pitchFamily="2" charset="-122"/>
                <a:cs typeface="TT Mussels"/>
                <a:sym typeface="TT Mussels"/>
              </a:rPr>
              <a:t>-</a:t>
            </a:r>
            <a:r>
              <a:rPr lang="en-US" sz="2400" dirty="0" err="1">
                <a:solidFill>
                  <a:srgbClr val="C00000"/>
                </a:solidFill>
                <a:latin typeface="Sitka Text" pitchFamily="2" charset="0"/>
                <a:ea typeface="STLiti" pitchFamily="2" charset="-122"/>
                <a:cs typeface="TT Mussels"/>
                <a:sym typeface="TT Mussels"/>
              </a:rPr>
              <a:t>Rathna</a:t>
            </a:r>
            <a:r>
              <a:rPr lang="en-US" sz="2400" dirty="0">
                <a:solidFill>
                  <a:srgbClr val="C00000"/>
                </a:solidFill>
                <a:latin typeface="Sitka Text" pitchFamily="2" charset="0"/>
                <a:ea typeface="STLiti" pitchFamily="2" charset="-122"/>
                <a:cs typeface="TT Mussels"/>
                <a:sym typeface="TT Mussels"/>
              </a:rPr>
              <a:t> Kamal.</a:t>
            </a:r>
          </a:p>
          <a:p>
            <a:pPr lvl="0">
              <a:lnSpc>
                <a:spcPts val="3499"/>
              </a:lnSpc>
            </a:pPr>
            <a:endParaRPr lang="en-US" sz="3099" dirty="0">
              <a:solidFill>
                <a:srgbClr val="FFFFFF"/>
              </a:solidFill>
              <a:latin typeface="TT Mussels"/>
              <a:ea typeface="TT Mussels"/>
              <a:cs typeface="TT Mussels"/>
              <a:sym typeface="TT Mussels"/>
            </a:endParaRPr>
          </a:p>
          <a:p>
            <a:pPr algn="l">
              <a:lnSpc>
                <a:spcPts val="2535"/>
              </a:lnSpc>
            </a:pPr>
            <a:endParaRPr lang="en-US" sz="1511" spc="226" dirty="0">
              <a:solidFill>
                <a:srgbClr val="FFFFFF"/>
              </a:solidFill>
              <a:latin typeface="Lora"/>
              <a:ea typeface="Lora"/>
              <a:cs typeface="Lora"/>
              <a:sym typeface="Lora"/>
            </a:endParaRPr>
          </a:p>
          <a:p>
            <a:pPr algn="l">
              <a:lnSpc>
                <a:spcPts val="2535"/>
              </a:lnSpc>
            </a:pPr>
            <a:endParaRPr lang="en-US" sz="1511" spc="226" dirty="0">
              <a:solidFill>
                <a:srgbClr val="FFFFFF"/>
              </a:solidFill>
              <a:latin typeface="Lora"/>
              <a:ea typeface="Lora"/>
              <a:cs typeface="Lora"/>
              <a:sym typeface="Lora"/>
            </a:endParaRPr>
          </a:p>
          <a:p>
            <a:pPr algn="l">
              <a:lnSpc>
                <a:spcPts val="2535"/>
              </a:lnSpc>
            </a:pPr>
            <a:endParaRPr lang="en-US" sz="1511" spc="226" dirty="0">
              <a:solidFill>
                <a:srgbClr val="FFFFFF"/>
              </a:solidFill>
              <a:latin typeface="Lora"/>
              <a:ea typeface="Lora"/>
              <a:cs typeface="Lora"/>
              <a:sym typeface="Lora"/>
            </a:endParaRPr>
          </a:p>
        </p:txBody>
      </p:sp>
      <p:sp>
        <p:nvSpPr>
          <p:cNvPr id="7" name="Freeform 7"/>
          <p:cNvSpPr/>
          <p:nvPr/>
        </p:nvSpPr>
        <p:spPr>
          <a:xfrm>
            <a:off x="-114300" y="-266700"/>
            <a:ext cx="1105050" cy="7581653"/>
          </a:xfrm>
          <a:custGeom>
            <a:avLst/>
            <a:gdLst/>
            <a:ahLst/>
            <a:cxnLst/>
            <a:rect l="l" t="t" r="r" b="b"/>
            <a:pathLst>
              <a:path w="1105050" h="7581653">
                <a:moveTo>
                  <a:pt x="0" y="0"/>
                </a:moveTo>
                <a:lnTo>
                  <a:pt x="1105050" y="0"/>
                </a:lnTo>
                <a:lnTo>
                  <a:pt x="1105050" y="7581653"/>
                </a:lnTo>
                <a:lnTo>
                  <a:pt x="0" y="7581653"/>
                </a:lnTo>
                <a:lnTo>
                  <a:pt x="0" y="0"/>
                </a:lnTo>
                <a:close/>
              </a:path>
            </a:pathLst>
          </a:custGeom>
          <a:blipFill>
            <a:blip r:embed="rId3">
              <a:extLst>
                <a:ext uri="{96DAC541-7B7A-43D3-8B79-37D633B846F1}">
                  <asvg:svgBlip xmlns:asvg="http://schemas.microsoft.com/office/drawing/2016/SVG/main" xmlns="" r:embed="rId4"/>
                </a:ext>
              </a:extLst>
            </a:blip>
            <a:stretch>
              <a:fillRect l="-293045" r="-293045"/>
            </a:stretch>
          </a:blipFill>
        </p:spPr>
      </p:sp>
    </p:spTree>
    <p:extLst>
      <p:ext uri="{BB962C8B-B14F-4D97-AF65-F5344CB8AC3E}">
        <p14:creationId xmlns:p14="http://schemas.microsoft.com/office/powerpoint/2010/main" val="3369649024"/>
      </p:ext>
    </p:extLst>
  </p:cSld>
  <p:clrMapOvr>
    <a:masterClrMapping/>
  </p:clrMapOvr>
  <mc:AlternateContent xmlns:mc="http://schemas.openxmlformats.org/markup-compatibility/2006" xmlns:p14="http://schemas.microsoft.com/office/powerpoint/2010/main">
    <mc:Choice Requires="p14">
      <p:transition spd="slow" p14:dur="375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outHorizontal)">
                                      <p:cBhvr>
                                        <p:cTn id="7" dur="2000"/>
                                        <p:tgtEl>
                                          <p:spTgt spid="6">
                                            <p:txEl>
                                              <p:pRg st="0" end="0"/>
                                            </p:txEl>
                                          </p:spTgt>
                                        </p:tgtEl>
                                      </p:cBhvr>
                                    </p:animEffect>
                                  </p:childTnLst>
                                </p:cTn>
                              </p:par>
                              <p:par>
                                <p:cTn id="8" presetID="16" presetClass="entr" presetSubtype="42"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outHorizontal)">
                                      <p:cBhvr>
                                        <p:cTn id="10" dur="2000"/>
                                        <p:tgtEl>
                                          <p:spTgt spid="6">
                                            <p:txEl>
                                              <p:pRg st="1" end="1"/>
                                            </p:txEl>
                                          </p:spTgt>
                                        </p:tgtEl>
                                      </p:cBhvr>
                                    </p:animEffect>
                                  </p:childTnLst>
                                </p:cTn>
                              </p:par>
                              <p:par>
                                <p:cTn id="11" presetID="10" presetClass="entr" presetSubtype="0" fill="hold" nodeType="withEffect">
                                  <p:stCondLst>
                                    <p:cond delay="250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38"/>
        </a:solidFill>
        <a:effectLst/>
      </p:bgPr>
    </p:bg>
    <p:spTree>
      <p:nvGrpSpPr>
        <p:cNvPr id="1" name=""/>
        <p:cNvGrpSpPr/>
        <p:nvPr/>
      </p:nvGrpSpPr>
      <p:grpSpPr>
        <a:xfrm>
          <a:off x="0" y="0"/>
          <a:ext cx="0" cy="0"/>
          <a:chOff x="0" y="0"/>
          <a:chExt cx="0" cy="0"/>
        </a:xfrm>
      </p:grpSpPr>
      <p:grpSp>
        <p:nvGrpSpPr>
          <p:cNvPr id="2" name="Group 2"/>
          <p:cNvGrpSpPr/>
          <p:nvPr/>
        </p:nvGrpSpPr>
        <p:grpSpPr>
          <a:xfrm>
            <a:off x="-444307" y="-95209"/>
            <a:ext cx="10648452" cy="7668982"/>
            <a:chOff x="0" y="0"/>
            <a:chExt cx="14197936" cy="10225309"/>
          </a:xfrm>
        </p:grpSpPr>
        <p:pic>
          <p:nvPicPr>
            <p:cNvPr id="3" name="Picture 3"/>
            <p:cNvPicPr>
              <a:picLocks noChangeAspect="1"/>
            </p:cNvPicPr>
            <p:nvPr/>
          </p:nvPicPr>
          <p:blipFill>
            <a:blip r:embed="rId2">
              <a:alphaModFix amt="30000"/>
            </a:blip>
            <a:srcRect t="3399" b="3399"/>
            <a:stretch>
              <a:fillRect/>
            </a:stretch>
          </p:blipFill>
          <p:spPr>
            <a:xfrm>
              <a:off x="0" y="0"/>
              <a:ext cx="14197936" cy="10225309"/>
            </a:xfrm>
            <a:prstGeom prst="rect">
              <a:avLst/>
            </a:prstGeom>
          </p:spPr>
        </p:pic>
      </p:grpSp>
      <p:grpSp>
        <p:nvGrpSpPr>
          <p:cNvPr id="4" name="Group 4"/>
          <p:cNvGrpSpPr/>
          <p:nvPr/>
        </p:nvGrpSpPr>
        <p:grpSpPr>
          <a:xfrm>
            <a:off x="1012723" y="377147"/>
            <a:ext cx="8266697" cy="4322951"/>
            <a:chOff x="0" y="114300"/>
            <a:chExt cx="11022262" cy="5763936"/>
          </a:xfrm>
        </p:grpSpPr>
        <p:sp>
          <p:nvSpPr>
            <p:cNvPr id="5" name="TextBox 5"/>
            <p:cNvSpPr txBox="1"/>
            <p:nvPr/>
          </p:nvSpPr>
          <p:spPr>
            <a:xfrm>
              <a:off x="0" y="114300"/>
              <a:ext cx="11022262" cy="854935"/>
            </a:xfrm>
            <a:prstGeom prst="rect">
              <a:avLst/>
            </a:prstGeom>
          </p:spPr>
          <p:txBody>
            <a:bodyPr lIns="0" tIns="0" rIns="0" bIns="0" rtlCol="0" anchor="t">
              <a:spAutoFit/>
            </a:bodyPr>
            <a:lstStyle/>
            <a:p>
              <a:pPr algn="l">
                <a:lnSpc>
                  <a:spcPts val="4955"/>
                </a:lnSpc>
              </a:pPr>
              <a:r>
                <a:rPr lang="en-US" sz="5162" b="1" u="sng" dirty="0">
                  <a:solidFill>
                    <a:srgbClr val="94DDCC"/>
                  </a:solidFill>
                  <a:latin typeface="Agency FB" pitchFamily="34" charset="0"/>
                  <a:ea typeface="Montserrat Classic Bold"/>
                  <a:cs typeface="Montserrat Classic Bold"/>
                  <a:sym typeface="Montserrat Classic Bold"/>
                </a:rPr>
                <a:t>Introduction</a:t>
              </a:r>
            </a:p>
          </p:txBody>
        </p:sp>
        <p:sp>
          <p:nvSpPr>
            <p:cNvPr id="6" name="TextBox 6"/>
            <p:cNvSpPr txBox="1"/>
            <p:nvPr/>
          </p:nvSpPr>
          <p:spPr>
            <a:xfrm>
              <a:off x="0" y="1292022"/>
              <a:ext cx="11022262" cy="4586214"/>
            </a:xfrm>
            <a:prstGeom prst="rect">
              <a:avLst/>
            </a:prstGeom>
          </p:spPr>
          <p:txBody>
            <a:bodyPr lIns="0" tIns="0" rIns="0" bIns="0" rtlCol="0" anchor="t">
              <a:spAutoFit/>
            </a:bodyPr>
            <a:lstStyle/>
            <a:p>
              <a:pPr algn="l">
                <a:lnSpc>
                  <a:spcPts val="2710"/>
                </a:lnSpc>
              </a:pPr>
              <a:endParaRPr dirty="0"/>
            </a:p>
            <a:p>
              <a:pPr algn="l">
                <a:lnSpc>
                  <a:spcPts val="2710"/>
                </a:lnSpc>
              </a:pPr>
              <a:r>
                <a:rPr lang="en-US" spc="290" dirty="0">
                  <a:solidFill>
                    <a:srgbClr val="C00000"/>
                  </a:solidFill>
                  <a:latin typeface="Copperplate Gothic Light" pitchFamily="34" charset="0"/>
                  <a:ea typeface="Lora"/>
                  <a:cs typeface="Lora"/>
                  <a:sym typeface="Lora"/>
                </a:rPr>
                <a:t>THE LASSARNACH</a:t>
              </a:r>
              <a:r>
                <a:rPr lang="en-US" spc="290" dirty="0">
                  <a:solidFill>
                    <a:srgbClr val="FFFFFF"/>
                  </a:solidFill>
                  <a:latin typeface="Copperplate Gothic Light" pitchFamily="34" charset="0"/>
                  <a:ea typeface="Lora"/>
                  <a:cs typeface="Lora"/>
                  <a:sym typeface="Lora"/>
                </a:rPr>
                <a:t>, </a:t>
              </a:r>
            </a:p>
            <a:p>
              <a:pPr algn="l">
                <a:lnSpc>
                  <a:spcPts val="2710"/>
                </a:lnSpc>
              </a:pPr>
              <a:r>
                <a:rPr lang="en-US" spc="290" dirty="0">
                  <a:solidFill>
                    <a:srgbClr val="FFFFFF"/>
                  </a:solidFill>
                  <a:latin typeface="Copperplate Gothic Light" pitchFamily="34" charset="0"/>
                  <a:ea typeface="Lora"/>
                  <a:cs typeface="Lora"/>
                  <a:sym typeface="Lora"/>
                </a:rPr>
                <a:t>A KINGDOM BEYOND IT’S TIME, </a:t>
              </a:r>
            </a:p>
            <a:p>
              <a:pPr algn="l">
                <a:lnSpc>
                  <a:spcPts val="2710"/>
                </a:lnSpc>
              </a:pPr>
              <a:r>
                <a:rPr lang="en-US" spc="290" dirty="0">
                  <a:solidFill>
                    <a:srgbClr val="FFFFFF"/>
                  </a:solidFill>
                  <a:latin typeface="Copperplate Gothic Light" pitchFamily="34" charset="0"/>
                  <a:ea typeface="Lora"/>
                  <a:cs typeface="Lora"/>
                  <a:sym typeface="Lora"/>
                </a:rPr>
                <a:t>RULED BY SEVERAL KINGS, </a:t>
              </a:r>
            </a:p>
            <a:p>
              <a:pPr algn="l">
                <a:lnSpc>
                  <a:spcPts val="2710"/>
                </a:lnSpc>
              </a:pPr>
              <a:r>
                <a:rPr lang="en-US" spc="290" dirty="0">
                  <a:solidFill>
                    <a:srgbClr val="FFFFFF"/>
                  </a:solidFill>
                  <a:latin typeface="Copperplate Gothic Light" pitchFamily="34" charset="0"/>
                  <a:ea typeface="Lora"/>
                  <a:cs typeface="Lora"/>
                  <a:sym typeface="Lora"/>
                </a:rPr>
                <a:t>DEFIED MORTAL IMAGINATION, </a:t>
              </a:r>
            </a:p>
            <a:p>
              <a:pPr algn="l">
                <a:lnSpc>
                  <a:spcPts val="2710"/>
                </a:lnSpc>
              </a:pPr>
              <a:r>
                <a:rPr lang="en-US" spc="290" dirty="0">
                  <a:solidFill>
                    <a:srgbClr val="FFFFFF"/>
                  </a:solidFill>
                  <a:latin typeface="Copperplate Gothic Light" pitchFamily="34" charset="0"/>
                  <a:ea typeface="Lora"/>
                  <a:cs typeface="Lora"/>
                  <a:sym typeface="Lora"/>
                </a:rPr>
                <a:t>AS IF THE PAST AND THE FUTURE CONVERGE, </a:t>
              </a:r>
            </a:p>
            <a:p>
              <a:pPr algn="l">
                <a:lnSpc>
                  <a:spcPts val="2710"/>
                </a:lnSpc>
              </a:pPr>
              <a:r>
                <a:rPr lang="en-US" spc="290" dirty="0">
                  <a:solidFill>
                    <a:srgbClr val="FFFFFF"/>
                  </a:solidFill>
                  <a:latin typeface="Copperplate Gothic Light" pitchFamily="34" charset="0"/>
                  <a:ea typeface="Lora"/>
                  <a:cs typeface="Lora"/>
                  <a:sym typeface="Lora"/>
                </a:rPr>
                <a:t>IN THIS TIMELESS TAPESTRY, </a:t>
              </a:r>
            </a:p>
            <a:p>
              <a:pPr algn="l">
                <a:lnSpc>
                  <a:spcPts val="2710"/>
                </a:lnSpc>
              </a:pPr>
              <a:r>
                <a:rPr lang="en-US" spc="290" dirty="0">
                  <a:solidFill>
                    <a:srgbClr val="FFFFFF"/>
                  </a:solidFill>
                  <a:latin typeface="Copperplate Gothic Light" pitchFamily="34" charset="0"/>
                  <a:ea typeface="Lora"/>
                  <a:cs typeface="Lora"/>
                  <a:sym typeface="Lora"/>
                </a:rPr>
                <a:t>IT FLOURISHES BEYOND THE SKIES AND BEYOND THE VAST SEAS…</a:t>
              </a:r>
            </a:p>
            <a:p>
              <a:pPr algn="l">
                <a:lnSpc>
                  <a:spcPts val="2710"/>
                </a:lnSpc>
              </a:pPr>
              <a:endParaRPr lang="en-US" sz="1935" spc="290" dirty="0">
                <a:solidFill>
                  <a:srgbClr val="FFFFFF"/>
                </a:solidFill>
                <a:latin typeface="Lora"/>
                <a:ea typeface="Lora"/>
                <a:cs typeface="Lora"/>
                <a:sym typeface="Lora"/>
              </a:endParaRPr>
            </a:p>
          </p:txBody>
        </p:sp>
      </p:grpSp>
      <p:sp>
        <p:nvSpPr>
          <p:cNvPr id="7" name="Freeform 7"/>
          <p:cNvSpPr/>
          <p:nvPr/>
        </p:nvSpPr>
        <p:spPr>
          <a:xfrm>
            <a:off x="-114300" y="-266700"/>
            <a:ext cx="1105050" cy="7581653"/>
          </a:xfrm>
          <a:custGeom>
            <a:avLst/>
            <a:gdLst/>
            <a:ahLst/>
            <a:cxnLst/>
            <a:rect l="l" t="t" r="r" b="b"/>
            <a:pathLst>
              <a:path w="1105050" h="7581653">
                <a:moveTo>
                  <a:pt x="0" y="0"/>
                </a:moveTo>
                <a:lnTo>
                  <a:pt x="1105050" y="0"/>
                </a:lnTo>
                <a:lnTo>
                  <a:pt x="1105050" y="7581653"/>
                </a:lnTo>
                <a:lnTo>
                  <a:pt x="0" y="7581653"/>
                </a:lnTo>
                <a:lnTo>
                  <a:pt x="0" y="0"/>
                </a:lnTo>
                <a:close/>
              </a:path>
            </a:pathLst>
          </a:custGeom>
          <a:blipFill>
            <a:blip r:embed="rId3">
              <a:extLst>
                <a:ext uri="{96DAC541-7B7A-43D3-8B79-37D633B846F1}">
                  <asvg:svgBlip xmlns:asvg="http://schemas.microsoft.com/office/drawing/2016/SVG/main" xmlns="" r:embed="rId4"/>
                </a:ext>
              </a:extLst>
            </a:blip>
            <a:stretch>
              <a:fillRect l="-293045" r="-293045"/>
            </a:stretch>
          </a:blipFill>
        </p:spPr>
      </p:sp>
    </p:spTree>
  </p:cSld>
  <p:clrMapOvr>
    <a:masterClrMapping/>
  </p:clrMapOvr>
  <mc:AlternateContent xmlns:mc="http://schemas.openxmlformats.org/markup-compatibility/2006" xmlns:p14="http://schemas.microsoft.com/office/powerpoint/2010/main">
    <mc:Choice Requires="p14">
      <p:transition spd="slow" p14:dur="2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CC"/>
        </a:solidFill>
        <a:effectLst/>
      </p:bgPr>
    </p:bg>
    <p:spTree>
      <p:nvGrpSpPr>
        <p:cNvPr id="1" name=""/>
        <p:cNvGrpSpPr/>
        <p:nvPr/>
      </p:nvGrpSpPr>
      <p:grpSpPr>
        <a:xfrm>
          <a:off x="0" y="0"/>
          <a:ext cx="0" cy="0"/>
          <a:chOff x="0" y="0"/>
          <a:chExt cx="0" cy="0"/>
        </a:xfrm>
      </p:grpSpPr>
      <p:grpSp>
        <p:nvGrpSpPr>
          <p:cNvPr id="2" name="Group 2"/>
          <p:cNvGrpSpPr/>
          <p:nvPr/>
        </p:nvGrpSpPr>
        <p:grpSpPr>
          <a:xfrm>
            <a:off x="-438150" y="-342900"/>
            <a:ext cx="4202563" cy="7924353"/>
            <a:chOff x="0" y="0"/>
            <a:chExt cx="5603417" cy="10565803"/>
          </a:xfrm>
        </p:grpSpPr>
        <p:pic>
          <p:nvPicPr>
            <p:cNvPr id="3" name="Picture 3"/>
            <p:cNvPicPr>
              <a:picLocks noChangeAspect="1"/>
            </p:cNvPicPr>
            <p:nvPr/>
          </p:nvPicPr>
          <p:blipFill>
            <a:blip r:embed="rId2">
              <a:alphaModFix amt="35000"/>
            </a:blip>
            <a:srcRect l="25652" r="25652"/>
            <a:stretch>
              <a:fillRect/>
            </a:stretch>
          </p:blipFill>
          <p:spPr>
            <a:xfrm>
              <a:off x="0" y="0"/>
              <a:ext cx="5603417" cy="10565803"/>
            </a:xfrm>
            <a:prstGeom prst="rect">
              <a:avLst/>
            </a:prstGeom>
          </p:spPr>
        </p:pic>
      </p:grpSp>
      <p:sp>
        <p:nvSpPr>
          <p:cNvPr id="4" name="Freeform 4"/>
          <p:cNvSpPr/>
          <p:nvPr/>
        </p:nvSpPr>
        <p:spPr>
          <a:xfrm>
            <a:off x="3048001" y="-38324"/>
            <a:ext cx="6210300" cy="7315200"/>
          </a:xfrm>
          <a:custGeom>
            <a:avLst/>
            <a:gdLst/>
            <a:ahLst/>
            <a:cxnLst/>
            <a:rect l="l" t="t" r="r" b="b"/>
            <a:pathLst>
              <a:path w="8458569" h="7315200">
                <a:moveTo>
                  <a:pt x="0" y="0"/>
                </a:moveTo>
                <a:lnTo>
                  <a:pt x="8458569" y="0"/>
                </a:lnTo>
                <a:lnTo>
                  <a:pt x="8458569" y="7315200"/>
                </a:lnTo>
                <a:lnTo>
                  <a:pt x="0" y="7315200"/>
                </a:lnTo>
                <a:lnTo>
                  <a:pt x="0" y="0"/>
                </a:lnTo>
                <a:close/>
              </a:path>
            </a:pathLst>
          </a:custGeom>
          <a:blipFill>
            <a:blip r:embed="rId3">
              <a:extLst>
                <a:ext uri="{96DAC541-7B7A-43D3-8B79-37D633B846F1}">
                  <asvg:svgBlip xmlns:asvg="http://schemas.microsoft.com/office/drawing/2016/SVG/main" xmlns="" r:embed="rId4"/>
                </a:ext>
              </a:extLst>
            </a:blip>
            <a:stretch>
              <a:fillRect t="-7815" b="-7815"/>
            </a:stretch>
          </a:blipFill>
        </p:spPr>
      </p:sp>
      <p:sp>
        <p:nvSpPr>
          <p:cNvPr id="5" name="TextBox 5"/>
          <p:cNvSpPr txBox="1"/>
          <p:nvPr/>
        </p:nvSpPr>
        <p:spPr>
          <a:xfrm>
            <a:off x="3429000" y="107123"/>
            <a:ext cx="5829300" cy="6668492"/>
          </a:xfrm>
          <a:prstGeom prst="rect">
            <a:avLst/>
          </a:prstGeom>
        </p:spPr>
        <p:txBody>
          <a:bodyPr lIns="0" tIns="0" rIns="0" bIns="0" rtlCol="0" anchor="t">
            <a:spAutoFit/>
          </a:bodyPr>
          <a:lstStyle/>
          <a:p>
            <a:pPr algn="l">
              <a:lnSpc>
                <a:spcPts val="2392"/>
              </a:lnSpc>
            </a:pPr>
            <a:r>
              <a:rPr lang="en-US" sz="1400" spc="85" dirty="0">
                <a:solidFill>
                  <a:srgbClr val="262638"/>
                </a:solidFill>
                <a:latin typeface="Copperplate Gothic Light" pitchFamily="34" charset="0"/>
                <a:ea typeface="Lora"/>
                <a:cs typeface="Lora"/>
                <a:sym typeface="Lora"/>
              </a:rPr>
              <a:t>IT said that the Kings who Ruled over </a:t>
            </a:r>
            <a:r>
              <a:rPr lang="en-US" sz="1400" spc="85" dirty="0" err="1">
                <a:solidFill>
                  <a:srgbClr val="C00000"/>
                </a:solidFill>
                <a:latin typeface="Copperplate Gothic Light" pitchFamily="34" charset="0"/>
                <a:ea typeface="Lora"/>
                <a:cs typeface="Lora"/>
                <a:sym typeface="Lora"/>
              </a:rPr>
              <a:t>Lassarnach</a:t>
            </a:r>
            <a:r>
              <a:rPr lang="en-US" sz="1400" spc="85" dirty="0">
                <a:solidFill>
                  <a:srgbClr val="262638"/>
                </a:solidFill>
                <a:latin typeface="Copperplate Gothic Light" pitchFamily="34" charset="0"/>
                <a:ea typeface="Lora"/>
                <a:cs typeface="Lora"/>
                <a:sym typeface="Lora"/>
              </a:rPr>
              <a:t> Said to be the Strongest, The Wisest and the Greatest of them all as whoever rules the kingdom of </a:t>
            </a:r>
            <a:r>
              <a:rPr lang="en-US" sz="1400" spc="85" dirty="0" err="1">
                <a:solidFill>
                  <a:srgbClr val="C00000"/>
                </a:solidFill>
                <a:latin typeface="Copperplate Gothic Light" pitchFamily="34" charset="0"/>
                <a:ea typeface="Lora"/>
                <a:cs typeface="Lora"/>
                <a:sym typeface="Lora"/>
              </a:rPr>
              <a:t>lassarnach</a:t>
            </a:r>
            <a:r>
              <a:rPr lang="en-US" sz="1400" spc="85" dirty="0">
                <a:solidFill>
                  <a:srgbClr val="262638"/>
                </a:solidFill>
                <a:latin typeface="Copperplate Gothic Light" pitchFamily="34" charset="0"/>
                <a:ea typeface="Lora"/>
                <a:cs typeface="Lora"/>
                <a:sym typeface="Lora"/>
              </a:rPr>
              <a:t> is said to have gained immense power rival to that of gods even.</a:t>
            </a:r>
          </a:p>
          <a:p>
            <a:pPr algn="l">
              <a:lnSpc>
                <a:spcPts val="2392"/>
              </a:lnSpc>
            </a:pPr>
            <a:endParaRPr lang="en-US" sz="1400" spc="85" dirty="0">
              <a:solidFill>
                <a:srgbClr val="262638"/>
              </a:solidFill>
              <a:latin typeface="Copperplate Gothic Light" pitchFamily="34" charset="0"/>
              <a:ea typeface="Lora"/>
              <a:cs typeface="Lora"/>
              <a:sym typeface="Lora"/>
            </a:endParaRPr>
          </a:p>
          <a:p>
            <a:pPr algn="l">
              <a:lnSpc>
                <a:spcPts val="2392"/>
              </a:lnSpc>
            </a:pPr>
            <a:r>
              <a:rPr lang="en-US" sz="1400" b="1" spc="85" dirty="0">
                <a:solidFill>
                  <a:srgbClr val="262638"/>
                </a:solidFill>
                <a:latin typeface="Copperplate Gothic Light" pitchFamily="34" charset="0"/>
                <a:ea typeface="Lora"/>
                <a:cs typeface="Lora"/>
                <a:sym typeface="Lora"/>
              </a:rPr>
              <a:t>The rumor turned into a Story and the Story into a </a:t>
            </a:r>
            <a:r>
              <a:rPr lang="en-US" sz="1400" b="1" spc="85" dirty="0" smtClean="0">
                <a:solidFill>
                  <a:srgbClr val="262638"/>
                </a:solidFill>
                <a:latin typeface="Copperplate Gothic Light" pitchFamily="34" charset="0"/>
                <a:ea typeface="Lora"/>
                <a:cs typeface="Lora"/>
                <a:sym typeface="Lora"/>
              </a:rPr>
              <a:t>Myth</a:t>
            </a:r>
            <a:r>
              <a:rPr lang="en-US" sz="1400" b="1" spc="85" dirty="0" smtClean="0">
                <a:solidFill>
                  <a:srgbClr val="262638"/>
                </a:solidFill>
                <a:latin typeface="Copperplate Gothic Light" pitchFamily="34" charset="0"/>
                <a:ea typeface="Lora"/>
                <a:cs typeface="Lora"/>
                <a:sym typeface="Lora"/>
              </a:rPr>
              <a:t> </a:t>
            </a:r>
            <a:r>
              <a:rPr lang="en-US" sz="1400" b="1" spc="85" dirty="0">
                <a:solidFill>
                  <a:srgbClr val="262638"/>
                </a:solidFill>
                <a:latin typeface="Copperplate Gothic Light" pitchFamily="34" charset="0"/>
                <a:ea typeface="Lora"/>
                <a:cs typeface="Lora"/>
                <a:sym typeface="Lora"/>
              </a:rPr>
              <a:t>and that </a:t>
            </a:r>
            <a:r>
              <a:rPr lang="en-US" sz="1400" b="1" spc="85" dirty="0" smtClean="0">
                <a:solidFill>
                  <a:srgbClr val="262638"/>
                </a:solidFill>
                <a:latin typeface="Copperplate Gothic Light" pitchFamily="34" charset="0"/>
                <a:ea typeface="Lora"/>
                <a:cs typeface="Lora"/>
                <a:sym typeface="Lora"/>
              </a:rPr>
              <a:t>Myth Turned</a:t>
            </a:r>
            <a:r>
              <a:rPr lang="en-US" sz="1400" b="1" spc="85" dirty="0" smtClean="0">
                <a:solidFill>
                  <a:srgbClr val="262638"/>
                </a:solidFill>
                <a:latin typeface="Copperplate Gothic Light" pitchFamily="34" charset="0"/>
                <a:ea typeface="Lora"/>
                <a:cs typeface="Lora"/>
                <a:sym typeface="Lora"/>
              </a:rPr>
              <a:t> </a:t>
            </a:r>
            <a:r>
              <a:rPr lang="en-US" sz="1400" b="1" spc="85" dirty="0">
                <a:solidFill>
                  <a:srgbClr val="262638"/>
                </a:solidFill>
                <a:latin typeface="Copperplate Gothic Light" pitchFamily="34" charset="0"/>
                <a:ea typeface="Lora"/>
                <a:cs typeface="Lora"/>
                <a:sym typeface="Lora"/>
              </a:rPr>
              <a:t>into a </a:t>
            </a:r>
            <a:r>
              <a:rPr lang="en-US" sz="1400" b="1" spc="85" dirty="0" smtClean="0">
                <a:solidFill>
                  <a:srgbClr val="262638"/>
                </a:solidFill>
                <a:latin typeface="Copperplate Gothic Light" pitchFamily="34" charset="0"/>
                <a:ea typeface="Lora"/>
                <a:cs typeface="Lora"/>
                <a:sym typeface="Lora"/>
              </a:rPr>
              <a:t>Legend.</a:t>
            </a:r>
            <a:endParaRPr lang="en-US" sz="1400" b="1" spc="85" dirty="0">
              <a:solidFill>
                <a:srgbClr val="262638"/>
              </a:solidFill>
              <a:latin typeface="Copperplate Gothic Light" pitchFamily="34" charset="0"/>
              <a:ea typeface="Lora"/>
              <a:cs typeface="Lora"/>
              <a:sym typeface="Lora"/>
            </a:endParaRPr>
          </a:p>
          <a:p>
            <a:pPr algn="l">
              <a:lnSpc>
                <a:spcPts val="2392"/>
              </a:lnSpc>
            </a:pPr>
            <a:endParaRPr lang="en-US" sz="1400" b="1" spc="85" dirty="0">
              <a:solidFill>
                <a:srgbClr val="262638"/>
              </a:solidFill>
              <a:latin typeface="Copperplate Gothic Light" pitchFamily="34" charset="0"/>
              <a:ea typeface="Lora"/>
              <a:cs typeface="Lora"/>
              <a:sym typeface="Lora"/>
            </a:endParaRPr>
          </a:p>
          <a:p>
            <a:pPr algn="l">
              <a:lnSpc>
                <a:spcPts val="2392"/>
              </a:lnSpc>
            </a:pPr>
            <a:r>
              <a:rPr lang="en-US" sz="1400" spc="85" dirty="0">
                <a:solidFill>
                  <a:srgbClr val="262638"/>
                </a:solidFill>
                <a:latin typeface="Copperplate Gothic Light" pitchFamily="34" charset="0"/>
                <a:ea typeface="Lora"/>
                <a:cs typeface="Lora"/>
                <a:sym typeface="Lora"/>
              </a:rPr>
              <a:t>People and the kings all over the world came to </a:t>
            </a:r>
            <a:r>
              <a:rPr lang="en-US" sz="1400" spc="85" dirty="0" err="1">
                <a:solidFill>
                  <a:srgbClr val="C00000"/>
                </a:solidFill>
                <a:latin typeface="Copperplate Gothic Light" pitchFamily="34" charset="0"/>
                <a:ea typeface="Lora"/>
                <a:cs typeface="Lora"/>
                <a:sym typeface="Lora"/>
              </a:rPr>
              <a:t>lassarnach</a:t>
            </a:r>
            <a:r>
              <a:rPr lang="en-US" sz="1400" spc="85" dirty="0">
                <a:solidFill>
                  <a:srgbClr val="262638"/>
                </a:solidFill>
                <a:latin typeface="Copperplate Gothic Light" pitchFamily="34" charset="0"/>
                <a:ea typeface="Lora"/>
                <a:cs typeface="Lora"/>
                <a:sym typeface="Lora"/>
              </a:rPr>
              <a:t> in the hopes of conquering it and gaining the powers for themselves, In the end the </a:t>
            </a:r>
            <a:r>
              <a:rPr lang="en-US" sz="1400" spc="85" dirty="0" err="1">
                <a:solidFill>
                  <a:srgbClr val="C00000"/>
                </a:solidFill>
                <a:latin typeface="Copperplate Gothic Light" pitchFamily="34" charset="0"/>
                <a:ea typeface="Lora"/>
                <a:cs typeface="Lora"/>
                <a:sym typeface="Lora"/>
              </a:rPr>
              <a:t>lassarnach</a:t>
            </a:r>
            <a:r>
              <a:rPr lang="en-US" sz="1400" spc="85" dirty="0">
                <a:solidFill>
                  <a:srgbClr val="262638"/>
                </a:solidFill>
                <a:latin typeface="Copperplate Gothic Light" pitchFamily="34" charset="0"/>
                <a:ea typeface="Lora"/>
                <a:cs typeface="Lora"/>
                <a:sym typeface="Lora"/>
              </a:rPr>
              <a:t> came under the rule of the </a:t>
            </a:r>
            <a:r>
              <a:rPr lang="en-US" sz="1400" spc="85" dirty="0" smtClean="0">
                <a:solidFill>
                  <a:srgbClr val="262638"/>
                </a:solidFill>
                <a:latin typeface="Copperplate Gothic Light" pitchFamily="34" charset="0"/>
                <a:ea typeface="Lora"/>
                <a:cs typeface="Lora"/>
                <a:sym typeface="Lora"/>
              </a:rPr>
              <a:t>‘</a:t>
            </a:r>
            <a:r>
              <a:rPr lang="en-US" sz="1400" spc="85" dirty="0" smtClean="0">
                <a:solidFill>
                  <a:schemeClr val="accent6">
                    <a:lumMod val="50000"/>
                  </a:schemeClr>
                </a:solidFill>
                <a:latin typeface="Copperplate Gothic Light" pitchFamily="34" charset="0"/>
                <a:ea typeface="Lora"/>
                <a:cs typeface="Lora"/>
                <a:sym typeface="Lora"/>
              </a:rPr>
              <a:t>Erik’</a:t>
            </a:r>
            <a:r>
              <a:rPr lang="en-US" sz="1400" spc="85" dirty="0" smtClean="0">
                <a:solidFill>
                  <a:srgbClr val="262638"/>
                </a:solidFill>
                <a:latin typeface="Copperplate Gothic Light" pitchFamily="34" charset="0"/>
                <a:ea typeface="Lora"/>
                <a:cs typeface="Lora"/>
                <a:sym typeface="Lora"/>
              </a:rPr>
              <a:t> </a:t>
            </a:r>
            <a:r>
              <a:rPr lang="en-US" sz="1400" spc="85" dirty="0">
                <a:solidFill>
                  <a:srgbClr val="262638"/>
                </a:solidFill>
                <a:latin typeface="Copperplate Gothic Light" pitchFamily="34" charset="0"/>
                <a:ea typeface="Lora"/>
                <a:cs typeface="Lora"/>
                <a:sym typeface="Lora"/>
              </a:rPr>
              <a:t>the ruler of the </a:t>
            </a:r>
            <a:r>
              <a:rPr lang="en-US" sz="1400" spc="85" dirty="0" smtClean="0">
                <a:solidFill>
                  <a:srgbClr val="262638"/>
                </a:solidFill>
                <a:latin typeface="Copperplate Gothic Light" pitchFamily="34" charset="0"/>
                <a:ea typeface="Lora"/>
                <a:cs typeface="Lora"/>
                <a:sym typeface="Lora"/>
              </a:rPr>
              <a:t>‘Vikings’.</a:t>
            </a:r>
            <a:endParaRPr lang="en-US" sz="1400" spc="85" dirty="0">
              <a:solidFill>
                <a:srgbClr val="262638"/>
              </a:solidFill>
              <a:latin typeface="Copperplate Gothic Light" pitchFamily="34" charset="0"/>
              <a:ea typeface="Lora"/>
              <a:cs typeface="Lora"/>
              <a:sym typeface="Lora"/>
            </a:endParaRPr>
          </a:p>
          <a:p>
            <a:pPr algn="l">
              <a:lnSpc>
                <a:spcPts val="2392"/>
              </a:lnSpc>
            </a:pPr>
            <a:endParaRPr lang="en-US" sz="1400" spc="85" dirty="0">
              <a:solidFill>
                <a:srgbClr val="262638"/>
              </a:solidFill>
              <a:latin typeface="Copperplate Gothic Light" pitchFamily="34" charset="0"/>
              <a:ea typeface="Lora"/>
              <a:cs typeface="Lora"/>
              <a:sym typeface="Lora"/>
            </a:endParaRPr>
          </a:p>
          <a:p>
            <a:pPr algn="l">
              <a:lnSpc>
                <a:spcPts val="2392"/>
              </a:lnSpc>
            </a:pPr>
            <a:r>
              <a:rPr lang="en-US" sz="1400" spc="85" dirty="0">
                <a:solidFill>
                  <a:srgbClr val="262638"/>
                </a:solidFill>
                <a:latin typeface="Copperplate Gothic Light" pitchFamily="34" charset="0"/>
                <a:ea typeface="Lora"/>
                <a:cs typeface="Lora"/>
                <a:sym typeface="Lora"/>
              </a:rPr>
              <a:t>The </a:t>
            </a:r>
            <a:r>
              <a:rPr lang="en-US" sz="1400" spc="85" dirty="0" err="1">
                <a:solidFill>
                  <a:srgbClr val="262638"/>
                </a:solidFill>
                <a:latin typeface="Copperplate Gothic Light" pitchFamily="34" charset="0"/>
                <a:ea typeface="Lora"/>
                <a:cs typeface="Lora"/>
                <a:sym typeface="Lora"/>
              </a:rPr>
              <a:t>vikings</a:t>
            </a:r>
            <a:r>
              <a:rPr lang="en-US" sz="1400" spc="85" dirty="0">
                <a:solidFill>
                  <a:srgbClr val="262638"/>
                </a:solidFill>
                <a:latin typeface="Copperplate Gothic Light" pitchFamily="34" charset="0"/>
                <a:ea typeface="Lora"/>
                <a:cs typeface="Lora"/>
                <a:sym typeface="Lora"/>
              </a:rPr>
              <a:t> ruled over the </a:t>
            </a:r>
            <a:r>
              <a:rPr lang="en-US" sz="1400" spc="85" dirty="0" err="1">
                <a:solidFill>
                  <a:srgbClr val="262638"/>
                </a:solidFill>
                <a:latin typeface="Copperplate Gothic Light" pitchFamily="34" charset="0"/>
                <a:ea typeface="Lora"/>
                <a:cs typeface="Lora"/>
                <a:sym typeface="Lora"/>
              </a:rPr>
              <a:t>lassarnach</a:t>
            </a:r>
            <a:r>
              <a:rPr lang="en-US" sz="1400" spc="85" dirty="0">
                <a:solidFill>
                  <a:srgbClr val="262638"/>
                </a:solidFill>
                <a:latin typeface="Copperplate Gothic Light" pitchFamily="34" charset="0"/>
                <a:ea typeface="Lora"/>
                <a:cs typeface="Lora"/>
                <a:sym typeface="Lora"/>
              </a:rPr>
              <a:t> with an </a:t>
            </a:r>
            <a:r>
              <a:rPr lang="en-US" sz="1400" spc="85" dirty="0" err="1">
                <a:solidFill>
                  <a:srgbClr val="262638"/>
                </a:solidFill>
                <a:latin typeface="Copperplate Gothic Light" pitchFamily="34" charset="0"/>
                <a:ea typeface="Lora"/>
                <a:cs typeface="Lora"/>
                <a:sym typeface="Lora"/>
              </a:rPr>
              <a:t>Ironfist</a:t>
            </a:r>
            <a:r>
              <a:rPr lang="en-US" sz="1400" spc="85" dirty="0">
                <a:solidFill>
                  <a:srgbClr val="262638"/>
                </a:solidFill>
                <a:latin typeface="Copperplate Gothic Light" pitchFamily="34" charset="0"/>
                <a:ea typeface="Lora"/>
                <a:cs typeface="Lora"/>
                <a:sym typeface="Lora"/>
              </a:rPr>
              <a:t> over the people and gained their bearing fruits just for them. the main city was named ‘</a:t>
            </a:r>
            <a:r>
              <a:rPr lang="en-US" sz="1400" spc="85" dirty="0" err="1">
                <a:solidFill>
                  <a:srgbClr val="0070C0"/>
                </a:solidFill>
                <a:latin typeface="Copperplate Gothic Light" pitchFamily="34" charset="0"/>
                <a:ea typeface="Lora"/>
                <a:cs typeface="Lora"/>
                <a:sym typeface="Lora"/>
              </a:rPr>
              <a:t>Dragonaut</a:t>
            </a:r>
            <a:r>
              <a:rPr lang="en-US" sz="1400" spc="85" dirty="0">
                <a:solidFill>
                  <a:srgbClr val="262638"/>
                </a:solidFill>
                <a:latin typeface="Copperplate Gothic Light" pitchFamily="34" charset="0"/>
                <a:ea typeface="Lora"/>
                <a:cs typeface="Lora"/>
                <a:sym typeface="Lora"/>
              </a:rPr>
              <a:t>’ where the king and his most trusted officials live.  </a:t>
            </a:r>
          </a:p>
          <a:p>
            <a:pPr algn="l">
              <a:lnSpc>
                <a:spcPts val="1972"/>
              </a:lnSpc>
            </a:pPr>
            <a:endParaRPr lang="en-US" sz="1708" spc="85" dirty="0">
              <a:solidFill>
                <a:srgbClr val="262638"/>
              </a:solidFill>
              <a:latin typeface="Lora"/>
              <a:ea typeface="Lora"/>
              <a:cs typeface="Lora"/>
              <a:sym typeface="Lora"/>
            </a:endParaRPr>
          </a:p>
          <a:p>
            <a:pPr algn="l">
              <a:lnSpc>
                <a:spcPts val="1972"/>
              </a:lnSpc>
            </a:pPr>
            <a:endParaRPr lang="en-US" sz="1708" spc="85" dirty="0">
              <a:solidFill>
                <a:srgbClr val="262638"/>
              </a:solidFill>
              <a:latin typeface="Lora"/>
              <a:ea typeface="Lora"/>
              <a:cs typeface="Lora"/>
              <a:sym typeface="Lor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2500"/>
                                        <p:tgtEl>
                                          <p:spTgt spid="5">
                                            <p:txEl>
                                              <p:pRg st="0" end="0"/>
                                            </p:txEl>
                                          </p:spTgt>
                                        </p:tgtEl>
                                      </p:cBhvr>
                                    </p:animEffect>
                                  </p:childTnLst>
                                </p:cTn>
                              </p:par>
                              <p:par>
                                <p:cTn id="8" presetID="8" presetClass="entr" presetSubtype="16" fill="hold" nodeType="withEffect">
                                  <p:stCondLst>
                                    <p:cond delay="425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amond(in)">
                                      <p:cBhvr>
                                        <p:cTn id="10" dur="2500"/>
                                        <p:tgtEl>
                                          <p:spTgt spid="5">
                                            <p:txEl>
                                              <p:pRg st="2" end="2"/>
                                            </p:txEl>
                                          </p:spTgt>
                                        </p:tgtEl>
                                      </p:cBhvr>
                                    </p:animEffect>
                                  </p:childTnLst>
                                </p:cTn>
                              </p:par>
                              <p:par>
                                <p:cTn id="11" presetID="21" presetClass="entr" presetSubtype="1" fill="hold" nodeType="withEffect">
                                  <p:stCondLst>
                                    <p:cond delay="20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4750"/>
                                        <p:tgtEl>
                                          <p:spTgt spid="2"/>
                                        </p:tgtEl>
                                      </p:cBhvr>
                                    </p:animEffect>
                                  </p:childTnLst>
                                </p:cTn>
                              </p:par>
                              <p:par>
                                <p:cTn id="14" presetID="22" presetClass="entr" presetSubtype="1" fill="hold" nodeType="withEffect">
                                  <p:stCondLst>
                                    <p:cond delay="725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up)">
                                      <p:cBhvr>
                                        <p:cTn id="16" dur="3000"/>
                                        <p:tgtEl>
                                          <p:spTgt spid="5">
                                            <p:txEl>
                                              <p:pRg st="4" end="4"/>
                                            </p:txEl>
                                          </p:spTgt>
                                        </p:tgtEl>
                                      </p:cBhvr>
                                    </p:animEffect>
                                  </p:childTnLst>
                                </p:cTn>
                              </p:par>
                              <p:par>
                                <p:cTn id="17" presetID="22" presetClass="entr" presetSubtype="1" fill="hold" nodeType="withEffect">
                                  <p:stCondLst>
                                    <p:cond delay="725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wipe(up)">
                                      <p:cBhvr>
                                        <p:cTn id="19" dur="3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8050" y="0"/>
            <a:ext cx="5335550" cy="7315199"/>
          </a:xfrm>
          <a:custGeom>
            <a:avLst/>
            <a:gdLst/>
            <a:ahLst/>
            <a:cxnLst/>
            <a:rect l="l" t="t" r="r" b="b"/>
            <a:pathLst>
              <a:path w="5335550" h="6424797">
                <a:moveTo>
                  <a:pt x="0" y="0"/>
                </a:moveTo>
                <a:lnTo>
                  <a:pt x="5335550" y="0"/>
                </a:lnTo>
                <a:lnTo>
                  <a:pt x="5335550" y="6424797"/>
                </a:lnTo>
                <a:lnTo>
                  <a:pt x="0" y="6424797"/>
                </a:lnTo>
                <a:lnTo>
                  <a:pt x="0" y="0"/>
                </a:lnTo>
                <a:close/>
              </a:path>
            </a:pathLst>
          </a:custGeom>
          <a:blipFill>
            <a:blip r:embed="rId2"/>
            <a:stretch>
              <a:fillRect l="-20953" b="-4090"/>
            </a:stretch>
          </a:blipFill>
          <a:effectLst>
            <a:softEdge rad="127000"/>
          </a:effectLst>
        </p:spPr>
      </p:sp>
      <p:sp>
        <p:nvSpPr>
          <p:cNvPr id="3" name="TextBox 3"/>
          <p:cNvSpPr txBox="1"/>
          <p:nvPr/>
        </p:nvSpPr>
        <p:spPr>
          <a:xfrm>
            <a:off x="168664" y="415982"/>
            <a:ext cx="4127406" cy="6470233"/>
          </a:xfrm>
          <a:prstGeom prst="rect">
            <a:avLst/>
          </a:prstGeom>
        </p:spPr>
        <p:txBody>
          <a:bodyPr lIns="0" tIns="0" rIns="0" bIns="0" rtlCol="0" anchor="t">
            <a:spAutoFit/>
          </a:bodyPr>
          <a:lstStyle/>
          <a:p>
            <a:pPr algn="l">
              <a:lnSpc>
                <a:spcPts val="2338"/>
              </a:lnSpc>
            </a:pPr>
            <a:r>
              <a:rPr lang="en-US" sz="1400" spc="83" dirty="0">
                <a:solidFill>
                  <a:srgbClr val="262638"/>
                </a:solidFill>
                <a:latin typeface="Copperplate Gothic Light" pitchFamily="34" charset="0"/>
                <a:ea typeface="Lora"/>
                <a:cs typeface="Lora"/>
                <a:sym typeface="Lora"/>
              </a:rPr>
              <a:t>‘</a:t>
            </a:r>
            <a:r>
              <a:rPr lang="en-US" sz="1400" spc="83" dirty="0" err="1">
                <a:solidFill>
                  <a:srgbClr val="FF0000"/>
                </a:solidFill>
                <a:latin typeface="Copperplate Gothic Light" pitchFamily="34" charset="0"/>
                <a:ea typeface="Lora"/>
                <a:cs typeface="Lora"/>
                <a:sym typeface="Lora"/>
              </a:rPr>
              <a:t>Strasgaard</a:t>
            </a:r>
            <a:r>
              <a:rPr lang="en-US" sz="1400" spc="83" dirty="0">
                <a:solidFill>
                  <a:srgbClr val="262638"/>
                </a:solidFill>
                <a:latin typeface="Copperplate Gothic Light" pitchFamily="34" charset="0"/>
                <a:ea typeface="Lora"/>
                <a:cs typeface="Lora"/>
                <a:sym typeface="Lora"/>
              </a:rPr>
              <a:t>’ was the sixth Ruler of under the </a:t>
            </a:r>
            <a:r>
              <a:rPr lang="en-US" sz="1400" spc="83" dirty="0" err="1">
                <a:solidFill>
                  <a:srgbClr val="262638"/>
                </a:solidFill>
                <a:latin typeface="Copperplate Gothic Light" pitchFamily="34" charset="0"/>
                <a:ea typeface="Lora"/>
                <a:cs typeface="Lora"/>
                <a:sym typeface="Lora"/>
              </a:rPr>
              <a:t>viking</a:t>
            </a:r>
            <a:r>
              <a:rPr lang="en-US" sz="1400" spc="83" dirty="0">
                <a:solidFill>
                  <a:srgbClr val="262638"/>
                </a:solidFill>
                <a:latin typeface="Copperplate Gothic Light" pitchFamily="34" charset="0"/>
                <a:ea typeface="Lora"/>
                <a:cs typeface="Lora"/>
                <a:sym typeface="Lora"/>
              </a:rPr>
              <a:t> Regime.</a:t>
            </a:r>
          </a:p>
          <a:p>
            <a:pPr algn="l">
              <a:lnSpc>
                <a:spcPts val="2338"/>
              </a:lnSpc>
            </a:pPr>
            <a:endParaRPr lang="en-US" sz="1400" spc="83" dirty="0">
              <a:solidFill>
                <a:srgbClr val="262638"/>
              </a:solidFill>
              <a:latin typeface="Copperplate Gothic Light" pitchFamily="34" charset="0"/>
              <a:ea typeface="Lora"/>
              <a:cs typeface="Lora"/>
              <a:sym typeface="Lora"/>
            </a:endParaRPr>
          </a:p>
          <a:p>
            <a:pPr algn="l">
              <a:lnSpc>
                <a:spcPts val="2338"/>
              </a:lnSpc>
            </a:pPr>
            <a:r>
              <a:rPr lang="en-US" sz="1400" spc="83" dirty="0">
                <a:solidFill>
                  <a:srgbClr val="262638"/>
                </a:solidFill>
                <a:latin typeface="Copperplate Gothic Light" pitchFamily="34" charset="0"/>
                <a:ea typeface="Lora"/>
                <a:cs typeface="Lora"/>
                <a:sym typeface="Lora"/>
              </a:rPr>
              <a:t>Unlike his former kings; </a:t>
            </a:r>
            <a:r>
              <a:rPr lang="en-US" sz="1400" spc="83" dirty="0" err="1">
                <a:solidFill>
                  <a:srgbClr val="FF0000"/>
                </a:solidFill>
                <a:latin typeface="Copperplate Gothic Light" pitchFamily="34" charset="0"/>
                <a:ea typeface="Lora"/>
                <a:cs typeface="Lora"/>
                <a:sym typeface="Lora"/>
              </a:rPr>
              <a:t>Strasgaard</a:t>
            </a:r>
            <a:r>
              <a:rPr lang="en-US" sz="1400" spc="83" dirty="0">
                <a:solidFill>
                  <a:srgbClr val="262638"/>
                </a:solidFill>
                <a:latin typeface="Copperplate Gothic Light" pitchFamily="34" charset="0"/>
                <a:ea typeface="Lora"/>
                <a:cs typeface="Lora"/>
                <a:sym typeface="Lora"/>
              </a:rPr>
              <a:t> was different; He took care of his people. He was </a:t>
            </a:r>
            <a:r>
              <a:rPr lang="en-US" sz="1400" b="1" spc="83" dirty="0">
                <a:solidFill>
                  <a:srgbClr val="262638"/>
                </a:solidFill>
                <a:latin typeface="Copperplate Gothic Light" pitchFamily="34" charset="0"/>
                <a:ea typeface="Lora"/>
                <a:cs typeface="Lora"/>
                <a:sym typeface="Lora"/>
              </a:rPr>
              <a:t>wise </a:t>
            </a:r>
            <a:r>
              <a:rPr lang="en-US" sz="1400" spc="83" dirty="0">
                <a:solidFill>
                  <a:srgbClr val="262638"/>
                </a:solidFill>
                <a:latin typeface="Copperplate Gothic Light" pitchFamily="34" charset="0"/>
                <a:ea typeface="Lora"/>
                <a:cs typeface="Lora"/>
                <a:sym typeface="Lora"/>
              </a:rPr>
              <a:t>beyond his years and took steps that would benefit his people and his country very well.</a:t>
            </a:r>
          </a:p>
          <a:p>
            <a:pPr algn="l">
              <a:lnSpc>
                <a:spcPts val="2338"/>
              </a:lnSpc>
            </a:pPr>
            <a:endParaRPr lang="en-US" sz="1400" spc="83" dirty="0">
              <a:solidFill>
                <a:srgbClr val="262638"/>
              </a:solidFill>
              <a:latin typeface="Copperplate Gothic Light" pitchFamily="34" charset="0"/>
              <a:ea typeface="Lora"/>
              <a:cs typeface="Lora"/>
              <a:sym typeface="Lora"/>
            </a:endParaRPr>
          </a:p>
          <a:p>
            <a:pPr algn="l">
              <a:lnSpc>
                <a:spcPts val="2338"/>
              </a:lnSpc>
            </a:pPr>
            <a:r>
              <a:rPr lang="en-US" sz="1400" spc="83" dirty="0">
                <a:solidFill>
                  <a:srgbClr val="262638"/>
                </a:solidFill>
                <a:latin typeface="Copperplate Gothic Light" pitchFamily="34" charset="0"/>
                <a:ea typeface="Lora"/>
                <a:cs typeface="Lora"/>
                <a:sym typeface="Lora"/>
              </a:rPr>
              <a:t> He appointed seven warrior ministers under him That  protect the vast kingdom that his forefathers made; through their skills, wit and determination in a war.</a:t>
            </a:r>
          </a:p>
          <a:p>
            <a:pPr algn="l">
              <a:lnSpc>
                <a:spcPts val="2338"/>
              </a:lnSpc>
            </a:pPr>
            <a:endParaRPr lang="en-US" sz="1400" spc="83" dirty="0">
              <a:solidFill>
                <a:srgbClr val="262638"/>
              </a:solidFill>
              <a:latin typeface="Copperplate Gothic Light" pitchFamily="34" charset="0"/>
              <a:ea typeface="Lora"/>
              <a:cs typeface="Lora"/>
              <a:sym typeface="Lora"/>
            </a:endParaRPr>
          </a:p>
          <a:p>
            <a:pPr algn="l">
              <a:lnSpc>
                <a:spcPts val="2338"/>
              </a:lnSpc>
            </a:pPr>
            <a:r>
              <a:rPr lang="en-US" sz="1400" spc="83" dirty="0">
                <a:solidFill>
                  <a:srgbClr val="262638"/>
                </a:solidFill>
                <a:latin typeface="Copperplate Gothic Light" pitchFamily="34" charset="0"/>
                <a:ea typeface="Lora"/>
                <a:cs typeface="Lora"/>
                <a:sym typeface="Lora"/>
              </a:rPr>
              <a:t>Even though every thing was going well for the king he had one issue lingering in his mind;</a:t>
            </a:r>
          </a:p>
          <a:p>
            <a:pPr algn="l">
              <a:lnSpc>
                <a:spcPts val="2338"/>
              </a:lnSpc>
            </a:pPr>
            <a:endParaRPr lang="en-US" sz="1400" spc="83" dirty="0">
              <a:solidFill>
                <a:srgbClr val="262638"/>
              </a:solidFill>
              <a:latin typeface="Copperplate Gothic Light" pitchFamily="34" charset="0"/>
              <a:ea typeface="Lora"/>
              <a:cs typeface="Lora"/>
              <a:sym typeface="Lora"/>
            </a:endParaRPr>
          </a:p>
          <a:p>
            <a:pPr algn="l">
              <a:lnSpc>
                <a:spcPts val="2338"/>
              </a:lnSpc>
            </a:pPr>
            <a:r>
              <a:rPr lang="en-US" sz="1400" spc="83" dirty="0">
                <a:solidFill>
                  <a:srgbClr val="262638"/>
                </a:solidFill>
                <a:latin typeface="Copperplate Gothic Light" pitchFamily="34" charset="0"/>
                <a:ea typeface="Lora"/>
                <a:cs typeface="Lora"/>
                <a:sym typeface="Lora"/>
              </a:rPr>
              <a:t>The quest for gaining </a:t>
            </a:r>
            <a:r>
              <a:rPr lang="en-US" sz="1400" b="1" spc="83" dirty="0">
                <a:solidFill>
                  <a:srgbClr val="262638"/>
                </a:solidFill>
                <a:latin typeface="Copperplate Gothic Light" pitchFamily="34" charset="0"/>
                <a:ea typeface="Lora"/>
                <a:cs typeface="Lora"/>
                <a:sym typeface="Lora"/>
              </a:rPr>
              <a:t>knowledge </a:t>
            </a:r>
            <a:r>
              <a:rPr lang="en-US" sz="1400" spc="83" dirty="0">
                <a:solidFill>
                  <a:srgbClr val="262638"/>
                </a:solidFill>
                <a:latin typeface="Copperplate Gothic Light" pitchFamily="34" charset="0"/>
                <a:ea typeface="Lora"/>
                <a:cs typeface="Lora"/>
                <a:sym typeface="Lora"/>
              </a:rPr>
              <a:t>in the entire world.</a:t>
            </a:r>
          </a:p>
          <a:p>
            <a:pPr algn="l">
              <a:lnSpc>
                <a:spcPts val="2290"/>
              </a:lnSpc>
            </a:pPr>
            <a:endParaRPr lang="en-US" sz="1670" spc="83" dirty="0">
              <a:solidFill>
                <a:srgbClr val="262638"/>
              </a:solidFill>
              <a:latin typeface="Lora"/>
              <a:ea typeface="Lora"/>
              <a:cs typeface="Lora"/>
              <a:sym typeface="Lora"/>
            </a:endParaRPr>
          </a:p>
        </p:txBody>
      </p:sp>
    </p:spTree>
  </p:cSld>
  <p:clrMapOvr>
    <a:masterClrMapping/>
  </p:clrMapOvr>
  <mc:AlternateContent xmlns:mc="http://schemas.openxmlformats.org/markup-compatibility/2006" xmlns:p14="http://schemas.microsoft.com/office/powerpoint/2010/main">
    <mc:Choice Requires="p14">
      <p:transition spd="slow" p14:dur="25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500"/>
                                        <p:tgtEl>
                                          <p:spTgt spid="3">
                                            <p:txEl>
                                              <p:pRg st="0" end="0"/>
                                            </p:txEl>
                                          </p:spTgt>
                                        </p:tgtEl>
                                      </p:cBhvr>
                                    </p:animEffect>
                                  </p:childTnLst>
                                </p:cTn>
                              </p:par>
                              <p:par>
                                <p:cTn id="8" presetID="14" presetClass="entr" presetSubtype="5" fill="hold" nodeType="withEffect">
                                  <p:stCondLst>
                                    <p:cond delay="2500"/>
                                  </p:stCondLst>
                                  <p:childTnLst>
                                    <p:set>
                                      <p:cBhvr>
                                        <p:cTn id="9" dur="1" fill="hold">
                                          <p:stCondLst>
                                            <p:cond delay="0"/>
                                          </p:stCondLst>
                                        </p:cTn>
                                        <p:tgtEl>
                                          <p:spTgt spid="2"/>
                                        </p:tgtEl>
                                        <p:attrNameLst>
                                          <p:attrName>style.visibility</p:attrName>
                                        </p:attrNameLst>
                                      </p:cBhvr>
                                      <p:to>
                                        <p:strVal val="visible"/>
                                      </p:to>
                                    </p:set>
                                    <p:animEffect transition="in" filter="randombar(vertical)">
                                      <p:cBhvr>
                                        <p:cTn id="10" dur="3250"/>
                                        <p:tgtEl>
                                          <p:spTgt spid="2"/>
                                        </p:tgtEl>
                                      </p:cBhvr>
                                    </p:animEffect>
                                  </p:childTnLst>
                                </p:cTn>
                              </p:par>
                              <p:par>
                                <p:cTn id="11" presetID="47" presetClass="entr" presetSubtype="0" fill="hold" nodeType="withEffect">
                                  <p:stCondLst>
                                    <p:cond delay="4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0"/>
                                        <p:tgtEl>
                                          <p:spTgt spid="3">
                                            <p:txEl>
                                              <p:pRg st="2" end="2"/>
                                            </p:txEl>
                                          </p:spTgt>
                                        </p:tgtEl>
                                      </p:cBhvr>
                                    </p:animEffect>
                                    <p:anim calcmode="lin" valueType="num">
                                      <p:cBhvr>
                                        <p:cTn id="14" dur="2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25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425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500"/>
                                        <p:tgtEl>
                                          <p:spTgt spid="3">
                                            <p:txEl>
                                              <p:pRg st="4" end="4"/>
                                            </p:txEl>
                                          </p:spTgt>
                                        </p:tgtEl>
                                      </p:cBhvr>
                                    </p:animEffect>
                                    <p:anim calcmode="lin" valueType="num">
                                      <p:cBhvr>
                                        <p:cTn id="19" dur="2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2500" fill="hold"/>
                                        <p:tgtEl>
                                          <p:spTgt spid="3">
                                            <p:txEl>
                                              <p:pRg st="4" end="4"/>
                                            </p:txEl>
                                          </p:spTgt>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425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0"/>
                                        <p:tgtEl>
                                          <p:spTgt spid="3">
                                            <p:txEl>
                                              <p:pRg st="6" end="6"/>
                                            </p:txEl>
                                          </p:spTgt>
                                        </p:tgtEl>
                                      </p:cBhvr>
                                    </p:animEffect>
                                    <p:anim calcmode="lin" valueType="num">
                                      <p:cBhvr>
                                        <p:cTn id="24" dur="2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2500" fill="hold"/>
                                        <p:tgtEl>
                                          <p:spTgt spid="3">
                                            <p:txEl>
                                              <p:pRg st="6" end="6"/>
                                            </p:txEl>
                                          </p:spTgt>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675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2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8600"/>
            <a:ext cx="4953000" cy="6477000"/>
          </a:xfrm>
          <a:custGeom>
            <a:avLst/>
            <a:gdLst/>
            <a:ahLst/>
            <a:cxnLst/>
            <a:rect l="l" t="t" r="r" b="b"/>
            <a:pathLst>
              <a:path w="4341066" h="5400395">
                <a:moveTo>
                  <a:pt x="0" y="0"/>
                </a:moveTo>
                <a:lnTo>
                  <a:pt x="4341066" y="0"/>
                </a:lnTo>
                <a:lnTo>
                  <a:pt x="4341066" y="5400395"/>
                </a:lnTo>
                <a:lnTo>
                  <a:pt x="0" y="5400395"/>
                </a:lnTo>
                <a:lnTo>
                  <a:pt x="0" y="0"/>
                </a:lnTo>
                <a:close/>
              </a:path>
            </a:pathLst>
          </a:custGeom>
          <a:blipFill>
            <a:blip r:embed="rId2"/>
            <a:stretch>
              <a:fillRect l="-538" r="-19509"/>
            </a:stretch>
          </a:blipFill>
          <a:effectLst>
            <a:softEdge rad="127000"/>
          </a:effectLst>
        </p:spPr>
      </p:sp>
      <p:sp>
        <p:nvSpPr>
          <p:cNvPr id="3" name="TextBox 3"/>
          <p:cNvSpPr txBox="1"/>
          <p:nvPr/>
        </p:nvSpPr>
        <p:spPr>
          <a:xfrm>
            <a:off x="5154930" y="439727"/>
            <a:ext cx="3867150" cy="6783908"/>
          </a:xfrm>
          <a:prstGeom prst="rect">
            <a:avLst/>
          </a:prstGeom>
        </p:spPr>
        <p:txBody>
          <a:bodyPr lIns="0" tIns="0" rIns="0" bIns="0" rtlCol="0" anchor="t">
            <a:spAutoFit/>
          </a:bodyPr>
          <a:lstStyle/>
          <a:p>
            <a:pPr algn="l">
              <a:lnSpc>
                <a:spcPts val="2252"/>
              </a:lnSpc>
            </a:pPr>
            <a:r>
              <a:rPr lang="en-US" sz="1400" spc="80" dirty="0">
                <a:solidFill>
                  <a:srgbClr val="262638"/>
                </a:solidFill>
                <a:latin typeface="Copperplate Gothic Light" pitchFamily="34" charset="0"/>
                <a:ea typeface="Lora"/>
                <a:cs typeface="Lora"/>
                <a:sym typeface="Lora"/>
              </a:rPr>
              <a:t>His thirst for knowledge and power led him to the ancient scrolls of the </a:t>
            </a:r>
            <a:r>
              <a:rPr lang="en-US" sz="1400" spc="80" dirty="0">
                <a:solidFill>
                  <a:srgbClr val="FFC000"/>
                </a:solidFill>
                <a:latin typeface="Copperplate Gothic Light" pitchFamily="34" charset="0"/>
                <a:ea typeface="Lora"/>
                <a:cs typeface="Lora"/>
                <a:sym typeface="Lora"/>
              </a:rPr>
              <a:t>“divine energy</a:t>
            </a:r>
            <a:r>
              <a:rPr lang="en-US" sz="1400" spc="80" dirty="0">
                <a:solidFill>
                  <a:srgbClr val="262638"/>
                </a:solidFill>
                <a:latin typeface="Copperplate Gothic Light" pitchFamily="34" charset="0"/>
                <a:ea typeface="Lora"/>
                <a:cs typeface="Lora"/>
                <a:sym typeface="Lora"/>
              </a:rPr>
              <a:t>” . the scrolls themselves were not the answer but it has given a secret path that only </a:t>
            </a:r>
            <a:r>
              <a:rPr lang="en-US" sz="1400" spc="80" dirty="0" smtClean="0">
                <a:solidFill>
                  <a:srgbClr val="262638"/>
                </a:solidFill>
                <a:latin typeface="Copperplate Gothic Light" pitchFamily="34" charset="0"/>
                <a:ea typeface="Lora"/>
                <a:cs typeface="Lora"/>
                <a:sym typeface="Lora"/>
              </a:rPr>
              <a:t> </a:t>
            </a:r>
            <a:r>
              <a:rPr lang="en-US" sz="1400" spc="80" dirty="0">
                <a:solidFill>
                  <a:srgbClr val="262638"/>
                </a:solidFill>
                <a:latin typeface="Copperplate Gothic Light" pitchFamily="34" charset="0"/>
                <a:ea typeface="Lora"/>
                <a:cs typeface="Lora"/>
                <a:sym typeface="Lora"/>
              </a:rPr>
              <a:t>‘</a:t>
            </a:r>
            <a:r>
              <a:rPr lang="en-US" sz="1400" b="1" spc="80" dirty="0">
                <a:solidFill>
                  <a:srgbClr val="262638"/>
                </a:solidFill>
                <a:latin typeface="Copperplate Gothic Light" pitchFamily="34" charset="0"/>
                <a:ea typeface="Lora"/>
                <a:cs typeface="Lora"/>
                <a:sym typeface="Lora"/>
              </a:rPr>
              <a:t>the Chosen one</a:t>
            </a:r>
            <a:r>
              <a:rPr lang="en-US" sz="1400" spc="80" dirty="0">
                <a:solidFill>
                  <a:srgbClr val="262638"/>
                </a:solidFill>
                <a:latin typeface="Copperplate Gothic Light" pitchFamily="34" charset="0"/>
                <a:ea typeface="Lora"/>
                <a:cs typeface="Lora"/>
                <a:sym typeface="Lora"/>
              </a:rPr>
              <a:t>’ would part take to achieve the divine knowledge given to him.</a:t>
            </a:r>
          </a:p>
          <a:p>
            <a:pPr algn="l">
              <a:lnSpc>
                <a:spcPts val="2252"/>
              </a:lnSpc>
            </a:pPr>
            <a:endParaRPr lang="en-US" sz="1400" spc="80" dirty="0">
              <a:solidFill>
                <a:srgbClr val="262638"/>
              </a:solidFill>
              <a:latin typeface="Copperplate Gothic Light" pitchFamily="34" charset="0"/>
              <a:ea typeface="Lora"/>
              <a:cs typeface="Lora"/>
              <a:sym typeface="Lora"/>
            </a:endParaRPr>
          </a:p>
          <a:p>
            <a:pPr algn="l">
              <a:lnSpc>
                <a:spcPts val="2252"/>
              </a:lnSpc>
            </a:pPr>
            <a:r>
              <a:rPr lang="en-US" sz="1400" spc="80" dirty="0">
                <a:solidFill>
                  <a:srgbClr val="262638"/>
                </a:solidFill>
                <a:latin typeface="Copperplate Gothic Light" pitchFamily="34" charset="0"/>
                <a:ea typeface="Lora"/>
                <a:cs typeface="Lora"/>
                <a:sym typeface="Lora"/>
              </a:rPr>
              <a:t>The king took the path given in the scrolls and gave the kingdom to his wife and his trusted minister ‘</a:t>
            </a:r>
            <a:r>
              <a:rPr lang="en-US" sz="1400" spc="80" dirty="0">
                <a:solidFill>
                  <a:srgbClr val="00B050"/>
                </a:solidFill>
                <a:latin typeface="Copperplate Gothic Light" pitchFamily="34" charset="0"/>
                <a:ea typeface="Lora"/>
                <a:cs typeface="Lora"/>
                <a:sym typeface="Lora"/>
              </a:rPr>
              <a:t>Leonard</a:t>
            </a:r>
            <a:r>
              <a:rPr lang="en-US" sz="1400" spc="80" dirty="0">
                <a:solidFill>
                  <a:srgbClr val="262638"/>
                </a:solidFill>
                <a:latin typeface="Copperplate Gothic Light" pitchFamily="34" charset="0"/>
                <a:ea typeface="Lora"/>
                <a:cs typeface="Lora"/>
                <a:sym typeface="Lora"/>
              </a:rPr>
              <a:t>’ until he comes back.</a:t>
            </a:r>
          </a:p>
          <a:p>
            <a:pPr algn="l">
              <a:lnSpc>
                <a:spcPts val="2252"/>
              </a:lnSpc>
            </a:pPr>
            <a:endParaRPr lang="en-US" sz="1400" spc="80" dirty="0">
              <a:solidFill>
                <a:srgbClr val="262638"/>
              </a:solidFill>
              <a:latin typeface="Copperplate Gothic Light" pitchFamily="34" charset="0"/>
              <a:ea typeface="Lora"/>
              <a:cs typeface="Lora"/>
              <a:sym typeface="Lora"/>
            </a:endParaRPr>
          </a:p>
          <a:p>
            <a:pPr algn="l">
              <a:lnSpc>
                <a:spcPts val="2252"/>
              </a:lnSpc>
            </a:pPr>
            <a:r>
              <a:rPr lang="en-US" sz="1400" spc="80" dirty="0">
                <a:solidFill>
                  <a:srgbClr val="262638"/>
                </a:solidFill>
                <a:latin typeface="Copperplate Gothic Light" pitchFamily="34" charset="0"/>
                <a:ea typeface="Lora"/>
                <a:cs typeface="Lora"/>
                <a:sym typeface="Lora"/>
              </a:rPr>
              <a:t>The king travelled all around following the path given to him, even though it is treacherous and many times he was faced by the blades of death</a:t>
            </a:r>
            <a:r>
              <a:rPr lang="en-US" sz="1400" spc="80" dirty="0" smtClean="0">
                <a:solidFill>
                  <a:srgbClr val="262638"/>
                </a:solidFill>
                <a:latin typeface="Copperplate Gothic Light" pitchFamily="34" charset="0"/>
                <a:ea typeface="Lora"/>
                <a:cs typeface="Lora"/>
                <a:sym typeface="Lora"/>
              </a:rPr>
              <a:t>, but;  </a:t>
            </a:r>
            <a:r>
              <a:rPr lang="en-US" sz="1400" spc="80" dirty="0">
                <a:solidFill>
                  <a:srgbClr val="262638"/>
                </a:solidFill>
                <a:latin typeface="Copperplate Gothic Light" pitchFamily="34" charset="0"/>
                <a:ea typeface="Lora"/>
                <a:cs typeface="Lora"/>
                <a:sym typeface="Lora"/>
              </a:rPr>
              <a:t>he continued with will and determination in his heart and to </a:t>
            </a:r>
            <a:r>
              <a:rPr lang="en-US" sz="1400" spc="80" dirty="0" smtClean="0">
                <a:solidFill>
                  <a:srgbClr val="262638"/>
                </a:solidFill>
                <a:latin typeface="Copperplate Gothic Light" pitchFamily="34" charset="0"/>
                <a:ea typeface="Lora"/>
                <a:cs typeface="Lora"/>
                <a:sym typeface="Lora"/>
              </a:rPr>
              <a:t>fulfill </a:t>
            </a:r>
            <a:r>
              <a:rPr lang="en-US" sz="1400" spc="80" dirty="0">
                <a:solidFill>
                  <a:srgbClr val="262638"/>
                </a:solidFill>
                <a:latin typeface="Copperplate Gothic Light" pitchFamily="34" charset="0"/>
                <a:ea typeface="Lora"/>
                <a:cs typeface="Lora"/>
                <a:sym typeface="Lora"/>
              </a:rPr>
              <a:t>his ‘</a:t>
            </a:r>
            <a:r>
              <a:rPr lang="en-US" sz="1400" b="1" spc="80" dirty="0">
                <a:solidFill>
                  <a:srgbClr val="262638"/>
                </a:solidFill>
                <a:latin typeface="Copperplate Gothic Light" pitchFamily="34" charset="0"/>
                <a:ea typeface="Lora"/>
                <a:cs typeface="Lora"/>
                <a:sym typeface="Lora"/>
              </a:rPr>
              <a:t>destiny</a:t>
            </a:r>
            <a:r>
              <a:rPr lang="en-US" sz="1400" spc="80" dirty="0">
                <a:solidFill>
                  <a:srgbClr val="262638"/>
                </a:solidFill>
                <a:latin typeface="Copperplate Gothic Light" pitchFamily="34" charset="0"/>
                <a:ea typeface="Lora"/>
                <a:cs typeface="Lora"/>
                <a:sym typeface="Lora"/>
              </a:rPr>
              <a:t>’. </a:t>
            </a:r>
          </a:p>
          <a:p>
            <a:pPr algn="l">
              <a:lnSpc>
                <a:spcPts val="2252"/>
              </a:lnSpc>
            </a:pPr>
            <a:endParaRPr lang="en-US" sz="1608" spc="80" dirty="0">
              <a:solidFill>
                <a:srgbClr val="262638"/>
              </a:solidFill>
              <a:latin typeface="Lora"/>
              <a:ea typeface="Lora"/>
              <a:cs typeface="Lora"/>
              <a:sym typeface="Lora"/>
            </a:endParaRPr>
          </a:p>
          <a:p>
            <a:pPr algn="l">
              <a:lnSpc>
                <a:spcPts val="2252"/>
              </a:lnSpc>
            </a:pPr>
            <a:endParaRPr lang="en-US" sz="1608" spc="80" dirty="0">
              <a:solidFill>
                <a:srgbClr val="262638"/>
              </a:solidFill>
              <a:latin typeface="Lora"/>
              <a:ea typeface="Lora"/>
              <a:cs typeface="Lora"/>
              <a:sym typeface="Lora"/>
            </a:endParaRPr>
          </a:p>
        </p:txBody>
      </p:sp>
    </p:spTree>
  </p:cSld>
  <p:clrMapOvr>
    <a:masterClrMapping/>
  </p:clrMapOvr>
  <mc:AlternateContent xmlns:mc="http://schemas.openxmlformats.org/markup-compatibility/2006" xmlns:p14="http://schemas.microsoft.com/office/powerpoint/2010/main">
    <mc:Choice Requires="p14">
      <p:transition spd="slow" p14:dur="30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2750"/>
                                        <p:tgtEl>
                                          <p:spTgt spid="3">
                                            <p:txEl>
                                              <p:pRg st="0" end="0"/>
                                            </p:txEl>
                                          </p:spTgt>
                                        </p:tgtEl>
                                      </p:cBhvr>
                                    </p:animEffect>
                                  </p:childTnLst>
                                </p:cTn>
                              </p:par>
                              <p:par>
                                <p:cTn id="8" presetID="8" presetClass="entr" presetSubtype="16" fill="hold" nodeType="withEffect">
                                  <p:stCondLst>
                                    <p:cond delay="325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4000"/>
                                        <p:tgtEl>
                                          <p:spTgt spid="2"/>
                                        </p:tgtEl>
                                      </p:cBhvr>
                                    </p:animEffect>
                                  </p:childTnLst>
                                </p:cTn>
                              </p:par>
                              <p:par>
                                <p:cTn id="11" presetID="6" presetClass="entr" presetSubtype="16" fill="hold" nodeType="withEffect">
                                  <p:stCondLst>
                                    <p:cond delay="5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500"/>
                                        <p:tgtEl>
                                          <p:spTgt spid="3">
                                            <p:txEl>
                                              <p:pRg st="2" end="2"/>
                                            </p:txEl>
                                          </p:spTgt>
                                        </p:tgtEl>
                                      </p:cBhvr>
                                    </p:animEffect>
                                  </p:childTnLst>
                                </p:cTn>
                              </p:par>
                              <p:par>
                                <p:cTn id="14" presetID="6" presetClass="entr" presetSubtype="16" fill="hold" nodeType="withEffect">
                                  <p:stCondLst>
                                    <p:cond delay="525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ircle(in)">
                                      <p:cBhvr>
                                        <p:cTn id="16" dur="2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037" y="3657600"/>
            <a:ext cx="4362286" cy="3397364"/>
          </a:xfrm>
          <a:custGeom>
            <a:avLst/>
            <a:gdLst/>
            <a:ahLst/>
            <a:cxnLst/>
            <a:rect l="l" t="t" r="r" b="b"/>
            <a:pathLst>
              <a:path w="4362286" h="3397364">
                <a:moveTo>
                  <a:pt x="0" y="0"/>
                </a:moveTo>
                <a:lnTo>
                  <a:pt x="4362286" y="0"/>
                </a:lnTo>
                <a:lnTo>
                  <a:pt x="4362286" y="3397364"/>
                </a:lnTo>
                <a:lnTo>
                  <a:pt x="0" y="3397364"/>
                </a:lnTo>
                <a:lnTo>
                  <a:pt x="0" y="0"/>
                </a:lnTo>
                <a:close/>
              </a:path>
            </a:pathLst>
          </a:custGeom>
          <a:blipFill>
            <a:blip r:embed="rId2"/>
            <a:stretch>
              <a:fillRect l="-1330" r="-1330" b="-36599"/>
            </a:stretch>
          </a:blipFill>
        </p:spPr>
      </p:sp>
      <p:sp>
        <p:nvSpPr>
          <p:cNvPr id="3" name="Freeform 3"/>
          <p:cNvSpPr/>
          <p:nvPr/>
        </p:nvSpPr>
        <p:spPr>
          <a:xfrm>
            <a:off x="58037" y="120595"/>
            <a:ext cx="4362286" cy="3537005"/>
          </a:xfrm>
          <a:custGeom>
            <a:avLst/>
            <a:gdLst/>
            <a:ahLst/>
            <a:cxnLst/>
            <a:rect l="l" t="t" r="r" b="b"/>
            <a:pathLst>
              <a:path w="4362286" h="3537005">
                <a:moveTo>
                  <a:pt x="0" y="0"/>
                </a:moveTo>
                <a:lnTo>
                  <a:pt x="4362286" y="0"/>
                </a:lnTo>
                <a:lnTo>
                  <a:pt x="4362286" y="3537005"/>
                </a:lnTo>
                <a:lnTo>
                  <a:pt x="0" y="3537005"/>
                </a:lnTo>
                <a:lnTo>
                  <a:pt x="0" y="0"/>
                </a:lnTo>
                <a:close/>
              </a:path>
            </a:pathLst>
          </a:custGeom>
          <a:blipFill>
            <a:blip r:embed="rId3"/>
            <a:stretch>
              <a:fillRect t="-23740" b="-4065"/>
            </a:stretch>
          </a:blipFill>
        </p:spPr>
      </p:sp>
      <p:sp>
        <p:nvSpPr>
          <p:cNvPr id="4" name="TextBox 4"/>
          <p:cNvSpPr txBox="1"/>
          <p:nvPr/>
        </p:nvSpPr>
        <p:spPr>
          <a:xfrm>
            <a:off x="4659948" y="349360"/>
            <a:ext cx="4898588" cy="5937523"/>
          </a:xfrm>
          <a:prstGeom prst="rect">
            <a:avLst/>
          </a:prstGeom>
        </p:spPr>
        <p:txBody>
          <a:bodyPr lIns="0" tIns="0" rIns="0" bIns="0" rtlCol="0" anchor="t">
            <a:spAutoFit/>
          </a:bodyPr>
          <a:lstStyle/>
          <a:p>
            <a:pPr algn="l">
              <a:lnSpc>
                <a:spcPts val="2270"/>
              </a:lnSpc>
            </a:pPr>
            <a:r>
              <a:rPr lang="en-US" sz="1400" spc="81" dirty="0">
                <a:solidFill>
                  <a:srgbClr val="262638"/>
                </a:solidFill>
                <a:latin typeface="Copperplate Gothic Light" pitchFamily="34" charset="0"/>
                <a:ea typeface="Lora"/>
                <a:cs typeface="Lora"/>
                <a:sym typeface="Lora"/>
              </a:rPr>
              <a:t>In the end the king found a cave and through the usage of the scroll he went through it and found the place where the </a:t>
            </a:r>
            <a:r>
              <a:rPr lang="en-US" sz="1400" spc="81" dirty="0" smtClean="0">
                <a:solidFill>
                  <a:srgbClr val="262638"/>
                </a:solidFill>
                <a:latin typeface="Copperplate Gothic Light" pitchFamily="34" charset="0"/>
                <a:ea typeface="Lora"/>
                <a:cs typeface="Lora"/>
                <a:sym typeface="Lora"/>
              </a:rPr>
              <a:t>‘sages’ </a:t>
            </a:r>
            <a:r>
              <a:rPr lang="en-US" sz="1400" spc="81" dirty="0">
                <a:solidFill>
                  <a:srgbClr val="262638"/>
                </a:solidFill>
                <a:latin typeface="Copperplate Gothic Light" pitchFamily="34" charset="0"/>
                <a:ea typeface="Lora"/>
                <a:cs typeface="Lora"/>
                <a:sym typeface="Lora"/>
              </a:rPr>
              <a:t>were waiting for him.</a:t>
            </a:r>
          </a:p>
          <a:p>
            <a:pPr algn="l">
              <a:lnSpc>
                <a:spcPts val="2270"/>
              </a:lnSpc>
            </a:pPr>
            <a:endParaRPr lang="en-US" sz="1400" spc="81" dirty="0">
              <a:solidFill>
                <a:srgbClr val="262638"/>
              </a:solidFill>
              <a:latin typeface="Copperplate Gothic Light" pitchFamily="34" charset="0"/>
              <a:ea typeface="Lora"/>
              <a:cs typeface="Lora"/>
              <a:sym typeface="Lora"/>
            </a:endParaRPr>
          </a:p>
          <a:p>
            <a:pPr algn="l">
              <a:lnSpc>
                <a:spcPts val="2270"/>
              </a:lnSpc>
            </a:pPr>
            <a:r>
              <a:rPr lang="en-US" sz="1400" spc="81" dirty="0">
                <a:solidFill>
                  <a:srgbClr val="262638"/>
                </a:solidFill>
                <a:latin typeface="Copperplate Gothic Light" pitchFamily="34" charset="0"/>
                <a:ea typeface="Lora"/>
                <a:cs typeface="Lora"/>
                <a:sym typeface="Lora"/>
              </a:rPr>
              <a:t>The sages took care of the king and the king offered them to come to his kingdom and bless his people as they did to him. The sages seeing his good heart sent ten of them with him as the king wished.</a:t>
            </a:r>
          </a:p>
          <a:p>
            <a:pPr algn="l">
              <a:lnSpc>
                <a:spcPts val="2270"/>
              </a:lnSpc>
            </a:pPr>
            <a:endParaRPr lang="en-US" sz="1400" spc="81" dirty="0">
              <a:solidFill>
                <a:srgbClr val="262638"/>
              </a:solidFill>
              <a:latin typeface="Copperplate Gothic Light" pitchFamily="34" charset="0"/>
              <a:ea typeface="Lora"/>
              <a:cs typeface="Lora"/>
              <a:sym typeface="Lora"/>
            </a:endParaRPr>
          </a:p>
          <a:p>
            <a:pPr algn="l">
              <a:lnSpc>
                <a:spcPts val="2270"/>
              </a:lnSpc>
            </a:pPr>
            <a:r>
              <a:rPr lang="en-US" sz="1400" spc="81" dirty="0">
                <a:solidFill>
                  <a:srgbClr val="262638"/>
                </a:solidFill>
                <a:latin typeface="Copperplate Gothic Light" pitchFamily="34" charset="0"/>
                <a:ea typeface="Lora"/>
                <a:cs typeface="Lora"/>
                <a:sym typeface="Lora"/>
              </a:rPr>
              <a:t>The ‘sages’ were impressed by the hospitality given to them and the people of the kingdom being happy and loving their king. The ‘sages’ blessed</a:t>
            </a:r>
            <a:r>
              <a:rPr lang="en-US" sz="1400" spc="81" dirty="0">
                <a:solidFill>
                  <a:srgbClr val="FF0000"/>
                </a:solidFill>
                <a:latin typeface="Copperplate Gothic Light" pitchFamily="34" charset="0"/>
                <a:ea typeface="Lora"/>
                <a:cs typeface="Lora"/>
                <a:sym typeface="Lora"/>
              </a:rPr>
              <a:t> </a:t>
            </a:r>
            <a:r>
              <a:rPr lang="en-US" sz="1400" spc="81" dirty="0" err="1">
                <a:solidFill>
                  <a:srgbClr val="FF0000"/>
                </a:solidFill>
                <a:latin typeface="Copperplate Gothic Light" pitchFamily="34" charset="0"/>
                <a:ea typeface="Lora"/>
                <a:cs typeface="Lora"/>
                <a:sym typeface="Lora"/>
              </a:rPr>
              <a:t>strasgaard</a:t>
            </a:r>
            <a:r>
              <a:rPr lang="en-US" sz="1400" spc="81" dirty="0">
                <a:solidFill>
                  <a:srgbClr val="262638"/>
                </a:solidFill>
                <a:latin typeface="Copperplate Gothic Light" pitchFamily="34" charset="0"/>
                <a:ea typeface="Lora"/>
                <a:cs typeface="Lora"/>
                <a:sym typeface="Lora"/>
              </a:rPr>
              <a:t> with ‘Immortality’ through their divine energy and the land of </a:t>
            </a:r>
            <a:r>
              <a:rPr lang="en-US" sz="1400" spc="81" dirty="0" err="1">
                <a:solidFill>
                  <a:srgbClr val="C00000"/>
                </a:solidFill>
                <a:latin typeface="Copperplate Gothic Light" pitchFamily="34" charset="0"/>
                <a:ea typeface="Lora"/>
                <a:cs typeface="Lora"/>
                <a:sym typeface="Lora"/>
              </a:rPr>
              <a:t>lassarnach</a:t>
            </a:r>
            <a:r>
              <a:rPr lang="en-US" sz="1400" spc="81" dirty="0">
                <a:solidFill>
                  <a:srgbClr val="262638"/>
                </a:solidFill>
                <a:latin typeface="Copperplate Gothic Light" pitchFamily="34" charset="0"/>
                <a:ea typeface="Lora"/>
                <a:cs typeface="Lora"/>
                <a:sym typeface="Lora"/>
              </a:rPr>
              <a:t> itself.</a:t>
            </a:r>
          </a:p>
          <a:p>
            <a:pPr algn="l">
              <a:lnSpc>
                <a:spcPts val="2410"/>
              </a:lnSpc>
            </a:pPr>
            <a:r>
              <a:rPr lang="en-US" sz="1400" spc="86" dirty="0">
                <a:solidFill>
                  <a:srgbClr val="262638"/>
                </a:solidFill>
                <a:latin typeface="Copperplate Gothic Light" pitchFamily="34" charset="0"/>
                <a:ea typeface="Lora"/>
                <a:cs typeface="Lora"/>
                <a:sym typeface="Lora"/>
              </a:rPr>
              <a:t>The </a:t>
            </a:r>
            <a:r>
              <a:rPr lang="en-US" sz="1400" b="1" spc="86" dirty="0">
                <a:solidFill>
                  <a:srgbClr val="262638"/>
                </a:solidFill>
                <a:latin typeface="Copperplate Gothic Light" pitchFamily="34" charset="0"/>
                <a:ea typeface="Lora"/>
                <a:cs typeface="Lora"/>
                <a:sym typeface="Lora"/>
              </a:rPr>
              <a:t>Immortality</a:t>
            </a:r>
            <a:r>
              <a:rPr lang="en-US" sz="1400" spc="86" dirty="0">
                <a:solidFill>
                  <a:srgbClr val="262638"/>
                </a:solidFill>
                <a:latin typeface="Copperplate Gothic Light" pitchFamily="34" charset="0"/>
                <a:ea typeface="Lora"/>
                <a:cs typeface="Lora"/>
                <a:sym typeface="Lora"/>
              </a:rPr>
              <a:t> in the sense the king will live </a:t>
            </a:r>
            <a:r>
              <a:rPr lang="en-US" sz="1400" spc="86" dirty="0" smtClean="0">
                <a:solidFill>
                  <a:srgbClr val="262638"/>
                </a:solidFill>
                <a:latin typeface="Copperplate Gothic Light" pitchFamily="34" charset="0"/>
                <a:ea typeface="Lora"/>
                <a:cs typeface="Lora"/>
                <a:sym typeface="Lora"/>
              </a:rPr>
              <a:t>as long as </a:t>
            </a:r>
            <a:r>
              <a:rPr lang="en-US" sz="1400" spc="86" dirty="0">
                <a:solidFill>
                  <a:srgbClr val="262638"/>
                </a:solidFill>
                <a:latin typeface="Copperplate Gothic Light" pitchFamily="34" charset="0"/>
                <a:ea typeface="Lora"/>
                <a:cs typeface="Lora"/>
                <a:sym typeface="Lora"/>
              </a:rPr>
              <a:t>the people </a:t>
            </a:r>
            <a:r>
              <a:rPr lang="en-US" sz="1400" spc="86" dirty="0">
                <a:solidFill>
                  <a:srgbClr val="C00000"/>
                </a:solidFill>
                <a:latin typeface="Copperplate Gothic Light" pitchFamily="34" charset="0"/>
                <a:ea typeface="Lora"/>
                <a:cs typeface="Lora"/>
                <a:sym typeface="Lora"/>
              </a:rPr>
              <a:t>of </a:t>
            </a:r>
            <a:r>
              <a:rPr lang="en-US" sz="1400" spc="86" dirty="0" err="1">
                <a:solidFill>
                  <a:srgbClr val="C00000"/>
                </a:solidFill>
                <a:latin typeface="Copperplate Gothic Light" pitchFamily="34" charset="0"/>
                <a:ea typeface="Lora"/>
                <a:cs typeface="Lora"/>
                <a:sym typeface="Lora"/>
              </a:rPr>
              <a:t>lassarnach</a:t>
            </a:r>
            <a:r>
              <a:rPr lang="en-US" sz="1400" spc="86" dirty="0">
                <a:solidFill>
                  <a:srgbClr val="262638"/>
                </a:solidFill>
                <a:latin typeface="Copperplate Gothic Light" pitchFamily="34" charset="0"/>
                <a:ea typeface="Lora"/>
                <a:cs typeface="Lora"/>
                <a:sym typeface="Lora"/>
              </a:rPr>
              <a:t> believe in him. </a:t>
            </a:r>
          </a:p>
        </p:txBody>
      </p:sp>
    </p:spTree>
  </p:cSld>
  <p:clrMapOvr>
    <a:masterClrMapping/>
  </p:clrMapOvr>
  <mc:AlternateContent xmlns:mc="http://schemas.openxmlformats.org/markup-compatibility/2006" xmlns:p14="http://schemas.microsoft.com/office/powerpoint/2010/main">
    <mc:Choice Requires="p14">
      <p:transition spd="slow" p14:dur="3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22" presetClass="entr" presetSubtype="4" fill="hold" nodeType="withEffect">
                                  <p:stCondLst>
                                    <p:cond delay="275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500"/>
                                        <p:tgtEl>
                                          <p:spTgt spid="3"/>
                                        </p:tgtEl>
                                      </p:cBhvr>
                                    </p:animEffect>
                                  </p:childTnLst>
                                </p:cTn>
                              </p:par>
                              <p:par>
                                <p:cTn id="11" presetID="22" presetClass="entr" presetSubtype="1" fill="hold" nodeType="withEffect">
                                  <p:stCondLst>
                                    <p:cond delay="4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up)">
                                      <p:cBhvr>
                                        <p:cTn id="13" dur="2750"/>
                                        <p:tgtEl>
                                          <p:spTgt spid="4">
                                            <p:txEl>
                                              <p:pRg st="2" end="2"/>
                                            </p:txEl>
                                          </p:spTgt>
                                        </p:tgtEl>
                                      </p:cBhvr>
                                    </p:animEffect>
                                  </p:childTnLst>
                                </p:cTn>
                              </p:par>
                              <p:par>
                                <p:cTn id="14" presetID="22" presetClass="entr" presetSubtype="1" fill="hold" nodeType="withEffect">
                                  <p:stCondLst>
                                    <p:cond delay="425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up)">
                                      <p:cBhvr>
                                        <p:cTn id="16" dur="2750"/>
                                        <p:tgtEl>
                                          <p:spTgt spid="4">
                                            <p:txEl>
                                              <p:pRg st="4" end="4"/>
                                            </p:txEl>
                                          </p:spTgt>
                                        </p:tgtEl>
                                      </p:cBhvr>
                                    </p:animEffect>
                                  </p:childTnLst>
                                </p:cTn>
                              </p:par>
                              <p:par>
                                <p:cTn id="17" presetID="22" presetClass="entr" presetSubtype="1" fill="hold" nodeType="withEffect">
                                  <p:stCondLst>
                                    <p:cond delay="425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wipe(up)">
                                      <p:cBhvr>
                                        <p:cTn id="19" dur="2750"/>
                                        <p:tgtEl>
                                          <p:spTgt spid="4">
                                            <p:txEl>
                                              <p:pRg st="5" end="5"/>
                                            </p:txEl>
                                          </p:spTgt>
                                        </p:tgtEl>
                                      </p:cBhvr>
                                    </p:animEffect>
                                  </p:childTnLst>
                                </p:cTn>
                              </p:par>
                              <p:par>
                                <p:cTn id="20" presetID="6" presetClass="entr" presetSubtype="16" fill="hold" nodeType="withEffect">
                                  <p:stCondLst>
                                    <p:cond delay="525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3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48201" y="228600"/>
            <a:ext cx="5105400" cy="6172200"/>
          </a:xfrm>
          <a:custGeom>
            <a:avLst/>
            <a:gdLst/>
            <a:ahLst/>
            <a:cxnLst/>
            <a:rect l="l" t="t" r="r" b="b"/>
            <a:pathLst>
              <a:path w="4955297" h="5040789">
                <a:moveTo>
                  <a:pt x="0" y="0"/>
                </a:moveTo>
                <a:lnTo>
                  <a:pt x="4955297" y="0"/>
                </a:lnTo>
                <a:lnTo>
                  <a:pt x="4955297" y="5040790"/>
                </a:lnTo>
                <a:lnTo>
                  <a:pt x="0" y="5040790"/>
                </a:lnTo>
                <a:lnTo>
                  <a:pt x="0" y="0"/>
                </a:lnTo>
                <a:close/>
              </a:path>
            </a:pathLst>
          </a:custGeom>
          <a:blipFill>
            <a:blip r:embed="rId2"/>
            <a:stretch>
              <a:fillRect r="-4097" b="-1820"/>
            </a:stretch>
          </a:blipFill>
          <a:effectLst>
            <a:softEdge rad="127000"/>
          </a:effectLst>
        </p:spPr>
      </p:sp>
      <p:sp>
        <p:nvSpPr>
          <p:cNvPr id="3" name="TextBox 3"/>
          <p:cNvSpPr txBox="1"/>
          <p:nvPr/>
        </p:nvSpPr>
        <p:spPr>
          <a:xfrm>
            <a:off x="1" y="441091"/>
            <a:ext cx="4572000" cy="6155531"/>
          </a:xfrm>
          <a:prstGeom prst="rect">
            <a:avLst/>
          </a:prstGeom>
        </p:spPr>
        <p:txBody>
          <a:bodyPr wrap="square" lIns="0" tIns="0" rIns="0" bIns="0" rtlCol="0" anchor="t">
            <a:spAutoFit/>
          </a:bodyPr>
          <a:lstStyle/>
          <a:p>
            <a:pPr algn="l">
              <a:lnSpc>
                <a:spcPts val="2392"/>
              </a:lnSpc>
            </a:pPr>
            <a:r>
              <a:rPr lang="en-US" sz="1708" spc="85" dirty="0">
                <a:solidFill>
                  <a:srgbClr val="262638"/>
                </a:solidFill>
                <a:latin typeface="Copperplate Gothic Light" pitchFamily="34" charset="0"/>
                <a:ea typeface="Lora"/>
                <a:cs typeface="Lora"/>
                <a:sym typeface="Lora"/>
              </a:rPr>
              <a:t>The ministers saw this wanted to gain the blessings of the divine sages from them as their king had.</a:t>
            </a:r>
          </a:p>
          <a:p>
            <a:pPr algn="l">
              <a:lnSpc>
                <a:spcPts val="2392"/>
              </a:lnSpc>
            </a:pPr>
            <a:endParaRPr lang="en-US" sz="1708" spc="85" dirty="0">
              <a:solidFill>
                <a:srgbClr val="262638"/>
              </a:solidFill>
              <a:latin typeface="Copperplate Gothic Light" pitchFamily="34" charset="0"/>
              <a:ea typeface="Lora"/>
              <a:cs typeface="Lora"/>
              <a:sym typeface="Lora"/>
            </a:endParaRPr>
          </a:p>
          <a:p>
            <a:pPr algn="l">
              <a:lnSpc>
                <a:spcPts val="2392"/>
              </a:lnSpc>
            </a:pPr>
            <a:r>
              <a:rPr lang="en-US" sz="1708" spc="85" dirty="0">
                <a:solidFill>
                  <a:srgbClr val="262638"/>
                </a:solidFill>
                <a:latin typeface="Copperplate Gothic Light" pitchFamily="34" charset="0"/>
                <a:ea typeface="Lora"/>
                <a:cs typeface="Lora"/>
                <a:sym typeface="Lora"/>
              </a:rPr>
              <a:t>To gain their attention each minister did something in the greatness of their king and brought gifts and lands to the sages to gain their hospitality.</a:t>
            </a:r>
          </a:p>
          <a:p>
            <a:pPr algn="l">
              <a:lnSpc>
                <a:spcPts val="2392"/>
              </a:lnSpc>
            </a:pPr>
            <a:endParaRPr lang="en-US" sz="1708" spc="85" dirty="0">
              <a:solidFill>
                <a:srgbClr val="262638"/>
              </a:solidFill>
              <a:latin typeface="Copperplate Gothic Light" pitchFamily="34" charset="0"/>
              <a:ea typeface="Lora"/>
              <a:cs typeface="Lora"/>
              <a:sym typeface="Lora"/>
            </a:endParaRPr>
          </a:p>
          <a:p>
            <a:pPr algn="l">
              <a:lnSpc>
                <a:spcPts val="2392"/>
              </a:lnSpc>
            </a:pPr>
            <a:r>
              <a:rPr lang="en-US" sz="1708" spc="85" dirty="0">
                <a:solidFill>
                  <a:srgbClr val="262638"/>
                </a:solidFill>
                <a:latin typeface="Copperplate Gothic Light" pitchFamily="34" charset="0"/>
                <a:ea typeface="Lora"/>
                <a:cs typeface="Lora"/>
                <a:sym typeface="Lora"/>
              </a:rPr>
              <a:t>The sages impressed by the ministers dedication granted them great skills they have that </a:t>
            </a:r>
            <a:r>
              <a:rPr lang="en-US" sz="1708" spc="85" dirty="0" smtClean="0">
                <a:solidFill>
                  <a:srgbClr val="262638"/>
                </a:solidFill>
                <a:latin typeface="Copperplate Gothic Light" pitchFamily="34" charset="0"/>
                <a:ea typeface="Lora"/>
                <a:cs typeface="Lora"/>
                <a:sym typeface="Lora"/>
              </a:rPr>
              <a:t>could use to topple </a:t>
            </a:r>
            <a:r>
              <a:rPr lang="en-US" sz="1708" spc="85" dirty="0">
                <a:solidFill>
                  <a:srgbClr val="262638"/>
                </a:solidFill>
                <a:latin typeface="Copperplate Gothic Light" pitchFamily="34" charset="0"/>
                <a:ea typeface="Lora"/>
                <a:cs typeface="Lora"/>
                <a:sym typeface="Lora"/>
              </a:rPr>
              <a:t>a kingdom within a day itself.</a:t>
            </a:r>
          </a:p>
          <a:p>
            <a:pPr algn="l">
              <a:lnSpc>
                <a:spcPts val="2392"/>
              </a:lnSpc>
            </a:pPr>
            <a:endParaRPr lang="en-US" sz="1708" spc="85" dirty="0">
              <a:solidFill>
                <a:srgbClr val="262638"/>
              </a:solidFill>
              <a:latin typeface="Copperplate Gothic Light" pitchFamily="34" charset="0"/>
              <a:ea typeface="Lora"/>
              <a:cs typeface="Lora"/>
              <a:sym typeface="Lora"/>
            </a:endParaRPr>
          </a:p>
          <a:p>
            <a:pPr algn="l">
              <a:lnSpc>
                <a:spcPts val="2392"/>
              </a:lnSpc>
            </a:pPr>
            <a:r>
              <a:rPr lang="en-US" sz="1708" spc="85" dirty="0">
                <a:solidFill>
                  <a:srgbClr val="262638"/>
                </a:solidFill>
                <a:latin typeface="Copperplate Gothic Light" pitchFamily="34" charset="0"/>
                <a:ea typeface="Lora"/>
                <a:cs typeface="Lora"/>
                <a:sym typeface="Lora"/>
              </a:rPr>
              <a:t>With their new granted powers the warrior ministers started to wage wars against other kingdoms at a time and </a:t>
            </a:r>
            <a:r>
              <a:rPr lang="en-US" sz="1708" spc="85" dirty="0" smtClean="0">
                <a:solidFill>
                  <a:srgbClr val="262638"/>
                </a:solidFill>
                <a:latin typeface="Copperplate Gothic Light" pitchFamily="34" charset="0"/>
                <a:ea typeface="Lora"/>
                <a:cs typeface="Lora"/>
                <a:sym typeface="Lora"/>
              </a:rPr>
              <a:t>won </a:t>
            </a:r>
            <a:r>
              <a:rPr lang="en-US" sz="1708" spc="85" dirty="0">
                <a:solidFill>
                  <a:srgbClr val="262638"/>
                </a:solidFill>
                <a:latin typeface="Copperplate Gothic Light" pitchFamily="34" charset="0"/>
                <a:ea typeface="Lora"/>
                <a:cs typeface="Lora"/>
                <a:sym typeface="Lora"/>
              </a:rPr>
              <a:t>against everyone.</a:t>
            </a:r>
          </a:p>
        </p:txBody>
      </p:sp>
    </p:spTree>
  </p:cSld>
  <p:clrMapOvr>
    <a:masterClrMapping/>
  </p:clrMapOvr>
  <mc:AlternateContent xmlns:mc="http://schemas.openxmlformats.org/markup-compatibility/2006" xmlns:p14="http://schemas.microsoft.com/office/powerpoint/2010/main">
    <mc:Choice Requires="p14">
      <p:transition spd="slow" p14:dur="2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3000"/>
                                        <p:tgtEl>
                                          <p:spTgt spid="3">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Horizontal)">
                                      <p:cBhvr>
                                        <p:cTn id="10" dur="3000"/>
                                        <p:tgtEl>
                                          <p:spTgt spid="3">
                                            <p:txEl>
                                              <p:pRg st="2" end="2"/>
                                            </p:txEl>
                                          </p:spTgt>
                                        </p:tgtEl>
                                      </p:cBhvr>
                                    </p:animEffect>
                                  </p:childTnLst>
                                </p:cTn>
                              </p:par>
                              <p:par>
                                <p:cTn id="11" presetID="14" presetClass="entr" presetSubtype="5" fill="hold" nodeType="withEffect">
                                  <p:stCondLst>
                                    <p:cond delay="400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vertical)">
                                      <p:cBhvr>
                                        <p:cTn id="13" dur="3000"/>
                                        <p:tgtEl>
                                          <p:spTgt spid="3">
                                            <p:txEl>
                                              <p:pRg st="4" end="4"/>
                                            </p:txEl>
                                          </p:spTgt>
                                        </p:tgtEl>
                                      </p:cBhvr>
                                    </p:animEffect>
                                  </p:childTnLst>
                                </p:cTn>
                              </p:par>
                              <p:par>
                                <p:cTn id="14" presetID="14" presetClass="entr" presetSubtype="5" fill="hold" nodeType="withEffect">
                                  <p:stCondLst>
                                    <p:cond delay="400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vertical)">
                                      <p:cBhvr>
                                        <p:cTn id="16" dur="3000"/>
                                        <p:tgtEl>
                                          <p:spTgt spid="3">
                                            <p:txEl>
                                              <p:pRg st="6" end="6"/>
                                            </p:txEl>
                                          </p:spTgt>
                                        </p:tgtEl>
                                      </p:cBhvr>
                                    </p:animEffect>
                                  </p:childTnLst>
                                </p:cTn>
                              </p:par>
                              <p:par>
                                <p:cTn id="17" presetID="21" presetClass="entr" presetSubtype="2" fill="hold" nodeType="withEffect">
                                  <p:stCondLst>
                                    <p:cond delay="2000"/>
                                  </p:stCondLst>
                                  <p:childTnLst>
                                    <p:set>
                                      <p:cBhvr>
                                        <p:cTn id="18" dur="1" fill="hold">
                                          <p:stCondLst>
                                            <p:cond delay="0"/>
                                          </p:stCondLst>
                                        </p:cTn>
                                        <p:tgtEl>
                                          <p:spTgt spid="2"/>
                                        </p:tgtEl>
                                        <p:attrNameLst>
                                          <p:attrName>style.visibility</p:attrName>
                                        </p:attrNameLst>
                                      </p:cBhvr>
                                      <p:to>
                                        <p:strVal val="visible"/>
                                      </p:to>
                                    </p:set>
                                    <p:animEffect transition="in" filter="wheel(2)">
                                      <p:cBhvr>
                                        <p:cTn id="19" dur="4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1442</Words>
  <Application>Microsoft Office PowerPoint</Application>
  <PresentationFormat>Custom</PresentationFormat>
  <Paragraphs>94</Paragraphs>
  <Slides>16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Arial</vt:lpstr>
      <vt:lpstr>Copperplate Gothic Bold</vt:lpstr>
      <vt:lpstr>Bookman Old Style</vt:lpstr>
      <vt:lpstr>Calibri</vt:lpstr>
      <vt:lpstr>Gill Sans MT</vt:lpstr>
      <vt:lpstr>Agency FB</vt:lpstr>
      <vt:lpstr>Copperplate Gothic Light</vt:lpstr>
      <vt:lpstr>Montserrat Classic Bold</vt:lpstr>
      <vt:lpstr>Lora</vt:lpstr>
      <vt:lpstr>Script MT Bold</vt:lpstr>
      <vt:lpstr>Sitka Text</vt:lpstr>
      <vt:lpstr>STLiti</vt:lpstr>
      <vt:lpstr>Lora Bold</vt:lpstr>
      <vt:lpstr>TT Mussels</vt:lpstr>
      <vt:lpstr>High Tower Text</vt:lpstr>
      <vt:lpstr>Microsoft Himalaya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Navy Mountain Adventure Book Report Presentation</dc:title>
  <dc:creator>Jyothi</dc:creator>
  <cp:lastModifiedBy>Jyothi</cp:lastModifiedBy>
  <cp:revision>14</cp:revision>
  <dcterms:created xsi:type="dcterms:W3CDTF">2006-08-16T00:00:00Z</dcterms:created>
  <dcterms:modified xsi:type="dcterms:W3CDTF">2024-11-12T06:32:24Z</dcterms:modified>
  <dc:identifier>DAGQtrh4LDw</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